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5"/>
  </p:notesMasterIdLst>
  <p:sldIdLst>
    <p:sldId id="263" r:id="rId5"/>
    <p:sldId id="258" r:id="rId6"/>
    <p:sldId id="257" r:id="rId7"/>
    <p:sldId id="286" r:id="rId8"/>
    <p:sldId id="288" r:id="rId9"/>
    <p:sldId id="289" r:id="rId10"/>
    <p:sldId id="290" r:id="rId11"/>
    <p:sldId id="292" r:id="rId12"/>
    <p:sldId id="291" r:id="rId13"/>
    <p:sldId id="261" r:id="rId14"/>
    <p:sldId id="260" r:id="rId15"/>
    <p:sldId id="294" r:id="rId16"/>
    <p:sldId id="295" r:id="rId17"/>
    <p:sldId id="297" r:id="rId18"/>
    <p:sldId id="293" r:id="rId19"/>
    <p:sldId id="298" r:id="rId20"/>
    <p:sldId id="296" r:id="rId21"/>
    <p:sldId id="299" r:id="rId22"/>
    <p:sldId id="300" r:id="rId23"/>
    <p:sldId id="285" r:id="rId24"/>
  </p:sldIdLst>
  <p:sldSz cx="12192000" cy="6858000"/>
  <p:notesSz cx="6858000" cy="9144000"/>
  <p:embeddedFontLst>
    <p:embeddedFont>
      <p:font typeface="Branding Black" panose="00000A00000000000000" charset="0"/>
      <p:bold r:id="rId26"/>
    </p:embeddedFont>
    <p:embeddedFont>
      <p:font typeface="Branding BlackItalic" panose="00000A00000000000000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Palatino Linotype" panose="02040502050505030304" pitchFamily="18" charset="0"/>
      <p:regular r:id="rId38"/>
      <p:bold r:id="rId39"/>
      <p:italic r:id="rId40"/>
      <p:boldItalic r:id="rId4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66FF66"/>
    <a:srgbClr val="17C2C6"/>
    <a:srgbClr val="17C3C7"/>
    <a:srgbClr val="225044"/>
    <a:srgbClr val="E7428F"/>
    <a:srgbClr val="5F2B85"/>
    <a:srgbClr val="06354E"/>
    <a:srgbClr val="00B2B7"/>
    <a:srgbClr val="169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86235" autoAdjust="0"/>
  </p:normalViewPr>
  <p:slideViewPr>
    <p:cSldViewPr snapToGrid="0">
      <p:cViewPr varScale="1">
        <p:scale>
          <a:sx n="71" d="100"/>
          <a:sy n="71" d="100"/>
        </p:scale>
        <p:origin x="116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E9325-8DA9-46CE-96CB-F32884D73040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7F27-17E6-486A-807B-6CDDD6006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82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42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671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90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604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088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29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475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1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5.svg"/><Relationship Id="rId5" Type="http://schemas.openxmlformats.org/officeDocument/2006/relationships/image" Target="../media/image21.sv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1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svg"/><Relationship Id="rId1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31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3.svg"/><Relationship Id="rId5" Type="http://schemas.openxmlformats.org/officeDocument/2006/relationships/image" Target="../media/image29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27.svg"/><Relationship Id="rId4" Type="http://schemas.openxmlformats.org/officeDocument/2006/relationships/image" Target="../media/image28.png"/><Relationship Id="rId9" Type="http://schemas.openxmlformats.org/officeDocument/2006/relationships/image" Target="../media/image14.svg"/><Relationship Id="rId14" Type="http://schemas.openxmlformats.org/officeDocument/2006/relationships/image" Target="../media/image3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1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14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27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11" Type="http://schemas.openxmlformats.org/officeDocument/2006/relationships/image" Target="../media/image27.svg"/><Relationship Id="rId5" Type="http://schemas.openxmlformats.org/officeDocument/2006/relationships/image" Target="../media/image39.svg"/><Relationship Id="rId10" Type="http://schemas.openxmlformats.org/officeDocument/2006/relationships/image" Target="../media/image26.png"/><Relationship Id="rId4" Type="http://schemas.openxmlformats.org/officeDocument/2006/relationships/image" Target="../media/image38.png"/><Relationship Id="rId9" Type="http://schemas.openxmlformats.org/officeDocument/2006/relationships/image" Target="../media/image1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42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F697C7C7-D3F5-1063-C466-BA2BBA8839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A91EE4D7-F8C1-C7A7-4118-C0C62E238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1290" y="1132130"/>
            <a:ext cx="1648409" cy="42736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BE2E9FCC-EF0B-5D89-5A8F-4C0B1A7D62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474E7F7E-F15A-7B64-7845-C167237DE46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D53F868D-13BC-9040-C3A4-904E86B8CB9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9358EE0F-BA35-9E5E-7038-843A17BF0D63}"/>
              </a:ext>
            </a:extLst>
          </p:cNvPr>
          <p:cNvSpPr/>
          <p:nvPr userDrawn="1"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087D18CB-B101-5DF7-28A2-7B13068F0A2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4265852E-A990-6693-087F-24D28643A44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02418" y="5534972"/>
            <a:ext cx="1627972" cy="465676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3B1103AD-3276-9639-709E-EF39BB2F6A1B}"/>
              </a:ext>
            </a:extLst>
          </p:cNvPr>
          <p:cNvSpPr/>
          <p:nvPr userDrawn="1"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0CBDA26-FC92-022B-02F3-5678DA66FE80}"/>
              </a:ext>
            </a:extLst>
          </p:cNvPr>
          <p:cNvSpPr/>
          <p:nvPr userDrawn="1"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863DD277-5277-9809-DD4F-66A2873D09E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4225" y="5439197"/>
            <a:ext cx="2000250" cy="65722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B555D1A-BC81-6976-9B9A-3C48CEF8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590" y="2248798"/>
            <a:ext cx="6762266" cy="2095500"/>
          </a:xfrm>
        </p:spPr>
        <p:txBody>
          <a:bodyPr>
            <a:normAutofit/>
          </a:bodyPr>
          <a:lstStyle>
            <a:lvl1pPr>
              <a:defRPr sz="4400" cap="all" baseline="0">
                <a:solidFill>
                  <a:srgbClr val="17C2C6"/>
                </a:solidFill>
                <a:latin typeface="Branding Black" panose="00000A00000000000000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1" name="Imagem 10" descr="Uma imagem contendo Aplicativo&#10;&#10;Descrição gerada automaticamente">
            <a:extLst>
              <a:ext uri="{FF2B5EF4-FFF2-40B4-BE49-F238E27FC236}">
                <a16:creationId xmlns:a16="http://schemas.microsoft.com/office/drawing/2014/main" id="{F74D9862-F04F-6DD8-1FBF-F3787E1A6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8" t="19305" r="13442" b="22248"/>
          <a:stretch/>
        </p:blipFill>
        <p:spPr>
          <a:xfrm>
            <a:off x="10292419" y="97288"/>
            <a:ext cx="1841326" cy="18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0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B7F82-3D00-4F26-8981-57D79D7C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372C0-6A2C-432B-9089-4779656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4E79C-E377-4DA2-809C-2DD48049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CC8312-30D6-40A6-AE5E-22D0D153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2D5530-B4A4-4B7E-BE04-F268B757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1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AA91-972E-43AD-935B-FF3C50D5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E24CBC-A609-407D-B2EB-20429A723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E39730-187A-4DC3-A51D-7C0C7F01D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1C629C-E5A5-4A51-A963-0D3CDD8A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A29704-CF6F-4C1C-8121-F60577A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341-3670-4B07-93A9-D98AC0BD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948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65CFC-6AAC-40F7-A918-5854BFFC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DA649A-2E95-478C-A5A1-722AA7A0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3F62C3-8649-4D0B-B304-2947739B4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198DCF-49F7-4573-89EE-9E805C709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AB5089-9445-4E46-814C-10BAC4C50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CF16FB-52AB-47A5-90F8-0005AFA9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46CDFE-9004-47E6-A90F-2D8FA4CA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F2D4C0-ACC1-495C-A975-3EC3663D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295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F23C3-2049-4956-902E-96979F19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02D2F5-936E-47EF-B814-EC21D013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3F4FC0-4572-49B8-BA7B-0A4E429C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829344-4808-4C1A-9050-839C50AF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636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CC7297-4CB5-43CC-A966-E66AA7E8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4364DA-502F-4EC2-A1D3-BD6E92B1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589A4-E47B-49F0-AA39-43659716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28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DA515-43EF-43CF-8E42-5F33E40A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61A49-343C-43CA-BB81-D49E5373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5682B4-8B98-4DB7-85BB-EA8DB8CD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9E9BBA-C075-4623-AB75-D2917758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C316-E81A-46C8-9C6A-904DEBD6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51C8F5-E3ED-461E-9FE9-B58E2C44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38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E232B-D5E6-4D1F-9B63-C8BA5073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2495430-687C-4BEC-B052-693A7F372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3F74E9-A123-48F0-93EA-D084BBABC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852C1B-FAA1-440A-89BC-EBC61959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1B23D3-7B13-4A89-90D9-CA9426D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2D7791-FAE3-445A-BE6D-F96A2DF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780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BBD3-4ADB-47C2-ACCE-C2C4A14E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386541-0DA2-433C-8B93-B6F82AD1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DDCCF4-C36D-4AB0-B312-FD43FE5A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0D0A6B-71DF-4DF7-9DDB-85AD33E1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88E9C3-E0FA-408B-BA96-FC61415C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182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51F0B3-9322-40CD-A0D6-06C5123A4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19A878F-C9A0-47F4-BBC6-725E9B679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A7D25A-E614-471D-85C8-F8EC1CCA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E81F79-DF67-42CB-9203-6B07D1FF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EDA0E-35E4-40CC-A120-47D810AF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44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A5C6A74-56FD-79E0-A92D-7D321880C1F6}"/>
              </a:ext>
            </a:extLst>
          </p:cNvPr>
          <p:cNvSpPr/>
          <p:nvPr userDrawn="1"/>
        </p:nvSpPr>
        <p:spPr>
          <a:xfrm>
            <a:off x="1163" y="-8878"/>
            <a:ext cx="12190837" cy="6858000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0D2F59A-86C1-4A63-9578-8EA555431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3AC1219-0182-344D-6F33-F7E1B191B8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57F3942-E74B-CF7A-E51F-FB7301183996}"/>
              </a:ext>
            </a:extLst>
          </p:cNvPr>
          <p:cNvSpPr/>
          <p:nvPr userDrawn="1"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84CAC-ADB3-552C-9472-AE0ED87A5846}"/>
              </a:ext>
            </a:extLst>
          </p:cNvPr>
          <p:cNvSpPr/>
          <p:nvPr userDrawn="1"/>
        </p:nvSpPr>
        <p:spPr>
          <a:xfrm rot="10800000">
            <a:off x="11948543" y="-8878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86EEC476-2181-CC19-F2A4-AEAF1943E5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4813" y="184741"/>
            <a:ext cx="590670" cy="41423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43B2A5B8-10E6-CD6B-FEC1-0078A4B2E172}"/>
              </a:ext>
            </a:extLst>
          </p:cNvPr>
          <p:cNvSpPr/>
          <p:nvPr userDrawn="1"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8DCB34E3-89C0-7EE6-A312-D0A88816E17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E9A8F7F-E966-D389-3225-6BC285431DD9}"/>
              </a:ext>
            </a:extLst>
          </p:cNvPr>
          <p:cNvSpPr/>
          <p:nvPr userDrawn="1"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741CDDDD-804E-E2EC-0D05-B006EE2F21B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8543" y="3164505"/>
            <a:ext cx="242294" cy="1189077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05BBC5E-0FC8-C1EB-F98E-A7FCC1A76C3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89291" y="6052405"/>
            <a:ext cx="2000250" cy="6572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E62775-0E76-FABB-607A-5512A246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82275" cy="1325563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rgbClr val="A96AFE"/>
                </a:solidFill>
                <a:latin typeface="Branding Black" panose="00000A00000000000000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7EEDC19-6645-D043-F170-ED5B5652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384" y="1825625"/>
            <a:ext cx="9882090" cy="4226780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1pPr>
            <a:lvl2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2pPr>
            <a:lvl3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3pPr>
            <a:lvl4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4pPr>
            <a:lvl5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288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5EF1A72-A566-A3C5-EAFE-22984D1BCFE0}"/>
              </a:ext>
            </a:extLst>
          </p:cNvPr>
          <p:cNvSpPr/>
          <p:nvPr userDrawn="1"/>
        </p:nvSpPr>
        <p:spPr>
          <a:xfrm>
            <a:off x="702867" y="560471"/>
            <a:ext cx="5355808" cy="5784345"/>
          </a:xfrm>
          <a:prstGeom prst="rect">
            <a:avLst/>
          </a:prstGeom>
          <a:solidFill>
            <a:srgbClr val="03C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7FADC39B-D6D8-A333-2B46-00937ADACC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005AB73-C524-6841-1178-6523888296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8082" y="974707"/>
            <a:ext cx="785992" cy="643084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BA0B71B-B3D3-A162-7F0E-ED9DA0B49E7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3322" y="5283104"/>
            <a:ext cx="551181" cy="45096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EB38906-C92A-C52F-2273-BD0A7C147926}"/>
              </a:ext>
            </a:extLst>
          </p:cNvPr>
          <p:cNvSpPr/>
          <p:nvPr userDrawn="1"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7B2FBD2-F3E4-5500-C04C-CCB8E5DF314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FA5F787-4CF6-8B06-9CCD-2CB4B4A3CA04}"/>
              </a:ext>
            </a:extLst>
          </p:cNvPr>
          <p:cNvSpPr/>
          <p:nvPr userDrawn="1"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5D7B319C-7DE3-00A5-81B1-0A652FE8AE0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2315" y="2094124"/>
            <a:ext cx="1127940" cy="176342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F8F89AD-7D15-A2AD-7E00-DD56631FD691}"/>
              </a:ext>
            </a:extLst>
          </p:cNvPr>
          <p:cNvGrpSpPr/>
          <p:nvPr userDrawn="1"/>
        </p:nvGrpSpPr>
        <p:grpSpPr>
          <a:xfrm>
            <a:off x="-9331" y="5611881"/>
            <a:ext cx="2273168" cy="449634"/>
            <a:chOff x="-9331" y="5677198"/>
            <a:chExt cx="2273168" cy="449634"/>
          </a:xfrm>
        </p:grpSpPr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3DFA2402-8EAF-625D-939E-8262366C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5428" y="5699466"/>
              <a:ext cx="1648409" cy="427365"/>
            </a:xfrm>
            <a:prstGeom prst="rect">
              <a:avLst/>
            </a:prstGeom>
          </p:spPr>
        </p:pic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0C25D3A6-B508-43ED-6D9A-1C74E5DC2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6076" t="-8810" r="44655" b="-1852"/>
            <a:stretch/>
          </p:blipFill>
          <p:spPr>
            <a:xfrm>
              <a:off x="-9331" y="5677198"/>
              <a:ext cx="615428" cy="449634"/>
            </a:xfrm>
            <a:prstGeom prst="rect">
              <a:avLst/>
            </a:prstGeom>
          </p:spPr>
        </p:pic>
      </p:grpSp>
      <p:pic>
        <p:nvPicPr>
          <p:cNvPr id="22" name="Gráfico 21">
            <a:extLst>
              <a:ext uri="{FF2B5EF4-FFF2-40B4-BE49-F238E27FC236}">
                <a16:creationId xmlns:a16="http://schemas.microsoft.com/office/drawing/2014/main" id="{F5D2C244-C468-9061-393D-F40A87C2FFF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37230" y="4009458"/>
            <a:ext cx="377214" cy="1510930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A67E542-AE08-8E7D-2DB9-29039FD8E52B}"/>
              </a:ext>
            </a:extLst>
          </p:cNvPr>
          <p:cNvGrpSpPr/>
          <p:nvPr userDrawn="1"/>
        </p:nvGrpSpPr>
        <p:grpSpPr>
          <a:xfrm>
            <a:off x="10851501" y="249133"/>
            <a:ext cx="1136177" cy="368299"/>
            <a:chOff x="10700458" y="258464"/>
            <a:chExt cx="1277890" cy="414236"/>
          </a:xfrm>
        </p:grpSpPr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F54DBAE0-B075-6CD0-523E-96643880E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87678" y="258464"/>
              <a:ext cx="590670" cy="414236"/>
            </a:xfrm>
            <a:prstGeom prst="rect">
              <a:avLst/>
            </a:prstGeom>
          </p:spPr>
        </p:pic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598C1844-7038-FEBF-E531-0F543E1C8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700458" y="258464"/>
              <a:ext cx="590670" cy="414236"/>
            </a:xfrm>
            <a:prstGeom prst="rect">
              <a:avLst/>
            </a:prstGeom>
          </p:spPr>
        </p:pic>
      </p:grpSp>
      <p:pic>
        <p:nvPicPr>
          <p:cNvPr id="29" name="Gráfico 28">
            <a:extLst>
              <a:ext uri="{FF2B5EF4-FFF2-40B4-BE49-F238E27FC236}">
                <a16:creationId xmlns:a16="http://schemas.microsoft.com/office/drawing/2014/main" id="{6AEE0C9E-B93E-041C-584A-CE1F11E4648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47394" y="5904176"/>
            <a:ext cx="2000250" cy="6572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DD455B-37EA-6E5E-BD56-1221D293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588" y="726045"/>
            <a:ext cx="5784090" cy="1325563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rgbClr val="03C19D"/>
                </a:solidFill>
                <a:latin typeface="Branding Black" panose="00000A00000000000000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5B57521-5D5A-774C-1461-722168783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588" y="2384433"/>
            <a:ext cx="5479425" cy="3661263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1pPr>
            <a:lvl2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2pPr>
            <a:lvl3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3pPr>
            <a:lvl4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4pPr>
            <a:lvl5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1405FB-8D17-5D30-0522-4AC277AA7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48082" y="1689584"/>
            <a:ext cx="4196421" cy="3523027"/>
          </a:xfrm>
        </p:spPr>
        <p:txBody>
          <a:bodyPr>
            <a:normAutofit/>
          </a:bodyPr>
          <a:lstStyle>
            <a:lvl1pPr marL="0" indent="0" algn="ctr">
              <a:buNone/>
              <a:defRPr sz="3600" cap="all" baseline="0">
                <a:solidFill>
                  <a:schemeClr val="bg2">
                    <a:lumMod val="25000"/>
                  </a:schemeClr>
                </a:solidFill>
                <a:latin typeface="Branding BlackItalic" panose="00000A00000000000000" charset="0"/>
              </a:defRPr>
            </a:lvl1pPr>
            <a:lvl2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2pPr>
            <a:lvl3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3pPr>
            <a:lvl4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4pPr>
            <a:lvl5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57097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3C4F0E66-6809-E12D-3C1F-468916DC5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7A04AE2-B7BF-B9C9-40BA-2901FB6790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418C934-6689-CEB4-2237-C7C21E85E6C9}"/>
              </a:ext>
            </a:extLst>
          </p:cNvPr>
          <p:cNvSpPr/>
          <p:nvPr userDrawn="1"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BE86D11-6B2D-FC6A-7CFD-B8EFAEC409C1}"/>
              </a:ext>
            </a:extLst>
          </p:cNvPr>
          <p:cNvSpPr/>
          <p:nvPr userDrawn="1"/>
        </p:nvSpPr>
        <p:spPr>
          <a:xfrm rot="10800000">
            <a:off x="8022796" y="0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D9D410EA-1D32-962E-E535-3D0C4E0FB10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8E11BAEA-E2A8-3C69-B4EF-17469355736F}"/>
              </a:ext>
            </a:extLst>
          </p:cNvPr>
          <p:cNvSpPr/>
          <p:nvPr userDrawn="1"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D65E6E22-13DA-045B-F9F4-9A081E185BE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3825D844-D9FF-CEFF-70E1-8A988D8A1367}"/>
              </a:ext>
            </a:extLst>
          </p:cNvPr>
          <p:cNvSpPr/>
          <p:nvPr userDrawn="1"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ED88C943-1859-5851-F3BC-DFA0AE858A5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9291" y="6052405"/>
            <a:ext cx="2000250" cy="657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BA5958E-C94A-0F08-6845-2F0C0C911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18" y="726377"/>
            <a:ext cx="6045749" cy="1325563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rgbClr val="A96AFE"/>
                </a:solidFill>
                <a:latin typeface="Branding Black" panose="00000A00000000000000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7BCB129-D028-B719-D7BE-EE9F6DB8755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423091" y="2310042"/>
            <a:ext cx="5479425" cy="3661263"/>
          </a:xfrm>
        </p:spPr>
        <p:txBody>
          <a:bodyPr/>
          <a:lstStyle>
            <a:lvl1pPr>
              <a:defRPr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0857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00CBD00-EE0F-D733-11BE-63DB526F8E11}"/>
              </a:ext>
            </a:extLst>
          </p:cNvPr>
          <p:cNvSpPr/>
          <p:nvPr userDrawn="1"/>
        </p:nvSpPr>
        <p:spPr>
          <a:xfrm flipH="1">
            <a:off x="946942" y="2577812"/>
            <a:ext cx="2608947" cy="3086942"/>
          </a:xfrm>
          <a:prstGeom prst="rect">
            <a:avLst/>
          </a:prstGeom>
          <a:gradFill>
            <a:gsLst>
              <a:gs pos="53100">
                <a:srgbClr val="222E6C"/>
              </a:gs>
              <a:gs pos="0">
                <a:srgbClr val="14143C"/>
              </a:gs>
              <a:gs pos="100000">
                <a:srgbClr val="14143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93B7447-B766-BB32-1DEE-8A72D7E80044}"/>
              </a:ext>
            </a:extLst>
          </p:cNvPr>
          <p:cNvSpPr/>
          <p:nvPr userDrawn="1"/>
        </p:nvSpPr>
        <p:spPr>
          <a:xfrm flipH="1">
            <a:off x="6104884" y="2558079"/>
            <a:ext cx="2608947" cy="3086942"/>
          </a:xfrm>
          <a:prstGeom prst="rect">
            <a:avLst/>
          </a:prstGeom>
          <a:gradFill>
            <a:gsLst>
              <a:gs pos="53100">
                <a:srgbClr val="222E6C"/>
              </a:gs>
              <a:gs pos="0">
                <a:srgbClr val="14143C"/>
              </a:gs>
              <a:gs pos="100000">
                <a:srgbClr val="14143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E1E58978-8666-4C4E-E1B5-DC6E40078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02AD2D3-72D9-A394-FAA0-1A0693ACB765}"/>
              </a:ext>
            </a:extLst>
          </p:cNvPr>
          <p:cNvSpPr/>
          <p:nvPr userDrawn="1"/>
        </p:nvSpPr>
        <p:spPr>
          <a:xfrm>
            <a:off x="1" y="4814596"/>
            <a:ext cx="332144" cy="2043404"/>
          </a:xfrm>
          <a:prstGeom prst="rect">
            <a:avLst/>
          </a:prstGeom>
          <a:solidFill>
            <a:srgbClr val="2F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92444D89-1CD0-EE88-337A-44E7FE5E07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2583" y="6133913"/>
            <a:ext cx="590670" cy="41423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1BF7E01-8301-0703-61AA-F1FFC9A10FD2}"/>
              </a:ext>
            </a:extLst>
          </p:cNvPr>
          <p:cNvSpPr/>
          <p:nvPr userDrawn="1"/>
        </p:nvSpPr>
        <p:spPr>
          <a:xfrm>
            <a:off x="11841194" y="0"/>
            <a:ext cx="360125" cy="1530220"/>
          </a:xfrm>
          <a:prstGeom prst="rect">
            <a:avLst/>
          </a:prstGeom>
          <a:solidFill>
            <a:srgbClr val="2F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6884ABA-39AF-5307-8EF5-BCAB8EC78CE3}"/>
              </a:ext>
            </a:extLst>
          </p:cNvPr>
          <p:cNvSpPr/>
          <p:nvPr userDrawn="1"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A47AD9FC-6273-2790-3593-0908C969E15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30F6E47-3FDF-748C-22F0-E2396DF1E5A2}"/>
              </a:ext>
            </a:extLst>
          </p:cNvPr>
          <p:cNvSpPr/>
          <p:nvPr userDrawn="1"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986EF95-22A9-0ACC-E2A5-88EB68FF799F}"/>
              </a:ext>
            </a:extLst>
          </p:cNvPr>
          <p:cNvSpPr/>
          <p:nvPr userDrawn="1"/>
        </p:nvSpPr>
        <p:spPr>
          <a:xfrm>
            <a:off x="3535905" y="2679379"/>
            <a:ext cx="2588964" cy="2965642"/>
          </a:xfrm>
          <a:prstGeom prst="rect">
            <a:avLst/>
          </a:prstGeom>
          <a:solidFill>
            <a:srgbClr val="23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5F6BC45-1C66-8F7C-ECE5-131981948CAB}"/>
              </a:ext>
            </a:extLst>
          </p:cNvPr>
          <p:cNvSpPr/>
          <p:nvPr userDrawn="1"/>
        </p:nvSpPr>
        <p:spPr>
          <a:xfrm>
            <a:off x="8713832" y="2679379"/>
            <a:ext cx="2588964" cy="2965642"/>
          </a:xfrm>
          <a:prstGeom prst="rect">
            <a:avLst/>
          </a:prstGeom>
          <a:solidFill>
            <a:srgbClr val="23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09FF1A2-D9CB-53BA-9714-827F03F109AB}"/>
              </a:ext>
            </a:extLst>
          </p:cNvPr>
          <p:cNvSpPr/>
          <p:nvPr userDrawn="1"/>
        </p:nvSpPr>
        <p:spPr>
          <a:xfrm rot="5400000">
            <a:off x="2179208" y="1324247"/>
            <a:ext cx="121300" cy="258896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4197E8C-6F59-9B41-10B9-4594B679749F}"/>
              </a:ext>
            </a:extLst>
          </p:cNvPr>
          <p:cNvSpPr/>
          <p:nvPr userDrawn="1"/>
        </p:nvSpPr>
        <p:spPr>
          <a:xfrm rot="5400000">
            <a:off x="4769737" y="1324247"/>
            <a:ext cx="121300" cy="2588964"/>
          </a:xfrm>
          <a:prstGeom prst="rect">
            <a:avLst/>
          </a:prstGeom>
          <a:solidFill>
            <a:srgbClr val="1AA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E35375C-F39F-77FD-2CDB-FF86BD40D585}"/>
              </a:ext>
            </a:extLst>
          </p:cNvPr>
          <p:cNvSpPr/>
          <p:nvPr userDrawn="1"/>
        </p:nvSpPr>
        <p:spPr>
          <a:xfrm rot="5400000">
            <a:off x="7358700" y="1324247"/>
            <a:ext cx="121300" cy="2588964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53B37BE-ACB2-AB56-07F3-13357E9C3C83}"/>
              </a:ext>
            </a:extLst>
          </p:cNvPr>
          <p:cNvSpPr/>
          <p:nvPr userDrawn="1"/>
        </p:nvSpPr>
        <p:spPr>
          <a:xfrm rot="5400000">
            <a:off x="9947664" y="1324247"/>
            <a:ext cx="121300" cy="2588964"/>
          </a:xfrm>
          <a:prstGeom prst="rect">
            <a:avLst/>
          </a:prstGeom>
          <a:solidFill>
            <a:srgbClr val="84B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DBBD4D9C-CA5B-1C55-8A6F-325909ECF29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291" y="6052405"/>
            <a:ext cx="2000250" cy="6572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C34081-A7EA-16D2-C699-A7F66F28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82275" cy="1325563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rgbClr val="2F8DFF"/>
                </a:solidFill>
                <a:latin typeface="Branding Black" panose="00000A00000000000000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7739BF-8A7C-14E6-328E-AAD858438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71" y="2842991"/>
            <a:ext cx="2414580" cy="266246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2pPr>
            <a:lvl3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3pPr>
            <a:lvl4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4pPr>
            <a:lvl5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61A2473-6848-1E31-2B1D-4241F2CA87A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602450" y="2842991"/>
            <a:ext cx="2414580" cy="266246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2pPr>
            <a:lvl3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3pPr>
            <a:lvl4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4pPr>
            <a:lvl5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BA93AF7-5860-6692-C312-523202563CF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12060" y="2842991"/>
            <a:ext cx="2414580" cy="266246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2pPr>
            <a:lvl3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3pPr>
            <a:lvl4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4pPr>
            <a:lvl5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7122455-5944-DDF5-8B8B-59A3968290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808013" y="2842991"/>
            <a:ext cx="2414580" cy="266246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2pPr>
            <a:lvl3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3pPr>
            <a:lvl4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4pPr>
            <a:lvl5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485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A222C5F-8007-D35B-8588-8BC53CF9AAF4}"/>
              </a:ext>
            </a:extLst>
          </p:cNvPr>
          <p:cNvSpPr/>
          <p:nvPr userDrawn="1"/>
        </p:nvSpPr>
        <p:spPr>
          <a:xfrm>
            <a:off x="-2" y="450034"/>
            <a:ext cx="7264401" cy="1610588"/>
          </a:xfrm>
          <a:prstGeom prst="rect">
            <a:avLst/>
          </a:prstGeom>
          <a:solidFill>
            <a:srgbClr val="02B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19316FE2-E90E-E483-2FC8-5E57C2C86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763FFC5-DEC8-E680-75DC-35D1464CC2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8518" y="6256081"/>
            <a:ext cx="590670" cy="414236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8C9205E9-3034-4610-9B60-B5F79308D9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0882" y="707313"/>
            <a:ext cx="404841" cy="1116576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3371D848-F8DB-F86C-24ED-EF98A8EAFF62}"/>
              </a:ext>
            </a:extLst>
          </p:cNvPr>
          <p:cNvSpPr/>
          <p:nvPr userDrawn="1"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3620BE1-D37A-C367-6628-3463D139EBC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451ED5D5-D6E9-4FCB-C4F2-3079C637F7DC}"/>
              </a:ext>
            </a:extLst>
          </p:cNvPr>
          <p:cNvSpPr/>
          <p:nvPr userDrawn="1"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88922C09-BFEF-E52C-225E-4398FACBCB7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9291" y="6052405"/>
            <a:ext cx="2000250" cy="6572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BD23D9-D3B1-5432-6C95-F6C30F8B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469" y="579586"/>
            <a:ext cx="5881738" cy="1325563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bg1"/>
                </a:solidFill>
                <a:latin typeface="Branding Black" panose="00000A00000000000000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43BE83-BE05-5A65-9056-12514AEF4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71" y="2842991"/>
            <a:ext cx="3243254" cy="266246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1pPr>
            <a:lvl2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2pPr>
            <a:lvl3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3pPr>
            <a:lvl4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4pPr>
            <a:lvl5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C8AE2DF-81E7-F3E4-FE01-18029340B5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2277" y="2842991"/>
            <a:ext cx="3243254" cy="266246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1pPr>
            <a:lvl2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2pPr>
            <a:lvl3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3pPr>
            <a:lvl4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4pPr>
            <a:lvl5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15A5228-4FC6-3763-1612-590B652F648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66488" y="2842991"/>
            <a:ext cx="3243254" cy="266246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1pPr>
            <a:lvl2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2pPr>
            <a:lvl3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3pPr>
            <a:lvl4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4pPr>
            <a:lvl5pPr>
              <a:defRPr sz="28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Imagem 2">
            <a:extLst>
              <a:ext uri="{FF2B5EF4-FFF2-40B4-BE49-F238E27FC236}">
                <a16:creationId xmlns:a16="http://schemas.microsoft.com/office/drawing/2014/main" id="{12CD1DFB-018A-C20B-9E80-C393422DF663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7298482" y="1"/>
            <a:ext cx="4893518" cy="206062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57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0594EBC6-BD59-B3D9-E1F3-7CA3267639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80C56-5F57-34F7-00BC-EDC3055A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3673D6DC-4F56-6171-FEC7-3766F45DA53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B5C8870-ADB3-0F85-DE43-8438E5F6E31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CFA7AA5-D59B-2C3F-6C00-54607198D2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43117DA-17A4-4F96-8A6C-83B99E8C27A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2A40CDA-33CD-F88C-3255-884A49FC1E8F}"/>
              </a:ext>
            </a:extLst>
          </p:cNvPr>
          <p:cNvSpPr txBox="1"/>
          <p:nvPr userDrawn="1"/>
        </p:nvSpPr>
        <p:spPr>
          <a:xfrm>
            <a:off x="4564366" y="2917770"/>
            <a:ext cx="306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pt-BR" sz="4200" b="1" dirty="0">
                <a:solidFill>
                  <a:schemeClr val="bg1"/>
                </a:solidFill>
                <a:latin typeface="Branding Black" panose="00000A00000000000000" pitchFamily="50" charset="0"/>
              </a:rPr>
              <a:t>OBRIGADO</a:t>
            </a:r>
            <a:endParaRPr lang="pt-BR" sz="4200" b="1" dirty="0">
              <a:solidFill>
                <a:srgbClr val="17C3C7"/>
              </a:solidFill>
              <a:latin typeface="Branding Black" panose="00000A00000000000000" pitchFamily="50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C202EAC-8B8E-2FFA-9437-BEF0CCC16B4E}"/>
              </a:ext>
            </a:extLst>
          </p:cNvPr>
          <p:cNvSpPr/>
          <p:nvPr userDrawn="1"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EFE6B418-9246-D517-6E62-CF696FD3D30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F6A24B46-65F8-05B5-F54C-0BD92736C9F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FD51A58-AEE8-C5E1-7A2A-5CE8C788AC7A}"/>
              </a:ext>
            </a:extLst>
          </p:cNvPr>
          <p:cNvSpPr/>
          <p:nvPr userDrawn="1"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1A40569-AF22-ACE3-75BD-CF2D3F5A032D}"/>
              </a:ext>
            </a:extLst>
          </p:cNvPr>
          <p:cNvSpPr/>
          <p:nvPr userDrawn="1"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0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62BDF-55A3-4359-BA31-FE5A87078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6755FA-CE4D-4C1E-A2DB-8B523A438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436673-EAD0-4ECD-9F10-0439BB84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2FC3D2-526E-4C2B-865F-3445215C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D8C97B-E882-4DD1-9D4A-082710D8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0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2B4F5-F576-4336-AB2C-79756B59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9EB364-8B5D-498F-AA08-28AC6DDFA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C703B3-D1A9-4247-A00F-3B2728F6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F5DB94-B547-4728-AC1C-E53065D2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EA2F54-2E27-4953-BACE-AE13B0E2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22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4437514-29E1-4584-9726-F84BB3B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81F8FE-BF05-42FE-8B1E-007684C32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ED45-0F6A-4268-8038-905D90C3B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1D2C6-0C19-402A-B6FC-03CA42DF813C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E3C11-BBE0-4DD0-B0F8-9CE7F5C40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0BBF59-9448-4D5E-8ABB-608DFDEFF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86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4.sv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5" Type="http://schemas.openxmlformats.org/officeDocument/2006/relationships/image" Target="../media/image45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4.sv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5" Type="http://schemas.openxmlformats.org/officeDocument/2006/relationships/image" Target="../media/image45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098" y="5723630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424360" y="2548177"/>
            <a:ext cx="644561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pt-BR" sz="4400" b="1" dirty="0">
                <a:solidFill>
                  <a:schemeClr val="bg1"/>
                </a:solidFill>
                <a:latin typeface="Branding Black" panose="00000A00000000000000" pitchFamily="50" charset="0"/>
              </a:rPr>
              <a:t>CRIANDO SISTEMA CRUD </a:t>
            </a:r>
            <a:br>
              <a:rPr lang="pt-BR" sz="4400" b="1" dirty="0">
                <a:solidFill>
                  <a:schemeClr val="bg1"/>
                </a:solidFill>
                <a:latin typeface="Branding Black" panose="00000A00000000000000" pitchFamily="50" charset="0"/>
              </a:rPr>
            </a:br>
            <a:r>
              <a:rPr lang="pt-BR" sz="4400" b="1" dirty="0">
                <a:solidFill>
                  <a:srgbClr val="17C3C7"/>
                </a:solidFill>
                <a:latin typeface="Branding Black" panose="00000A00000000000000" pitchFamily="50" charset="0"/>
              </a:rPr>
              <a:t>DJANGO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CF20B7CC-003C-1F62-A0B7-D458C6987FD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4" b="32874"/>
          <a:stretch/>
        </p:blipFill>
        <p:spPr>
          <a:xfrm>
            <a:off x="9278695" y="387349"/>
            <a:ext cx="2504497" cy="863601"/>
          </a:xfrm>
          <a:prstGeom prst="rect">
            <a:avLst/>
          </a:prstGeom>
        </p:spPr>
      </p:pic>
      <p:pic>
        <p:nvPicPr>
          <p:cNvPr id="2" name="Gráfico 8">
            <a:extLst>
              <a:ext uri="{FF2B5EF4-FFF2-40B4-BE49-F238E27FC236}">
                <a16:creationId xmlns:a16="http://schemas.microsoft.com/office/drawing/2014/main" id="{95DA738E-324B-71A2-4E1B-FEC6A3D79C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09825" y="5858755"/>
            <a:ext cx="1889335" cy="244100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9CDFD76F-7ACB-17A2-A50D-17A3C125EF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8" y="242127"/>
            <a:ext cx="2181197" cy="14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4E504-A2DA-1650-11A2-5C705BA2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Banco de dados: </a:t>
            </a:r>
            <a:br>
              <a:rPr lang="pt-BR" dirty="0"/>
            </a:br>
            <a:r>
              <a:rPr lang="pt-BR" sz="4000" dirty="0">
                <a:solidFill>
                  <a:srgbClr val="66FF66"/>
                </a:solidFill>
              </a:rPr>
              <a:t>ORM</a:t>
            </a:r>
            <a:endParaRPr lang="pt-BR" dirty="0">
              <a:solidFill>
                <a:srgbClr val="66FF66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803A6-546F-FD7E-C9A6-48969E991C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0469" y="2431228"/>
            <a:ext cx="5728737" cy="3074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err="1">
                <a:latin typeface="Palatino Linotype" panose="02040502050505030304" pitchFamily="18" charset="0"/>
              </a:rPr>
              <a:t>Mapemento</a:t>
            </a:r>
            <a:r>
              <a:rPr lang="pt-BR" sz="2400" dirty="0">
                <a:latin typeface="Palatino Linotype" panose="02040502050505030304" pitchFamily="18" charset="0"/>
              </a:rPr>
              <a:t> de objeto relacional(ORM):</a:t>
            </a:r>
          </a:p>
          <a:p>
            <a:r>
              <a:rPr lang="pt-BR" sz="2000" dirty="0">
                <a:latin typeface="Palatino Linotype" panose="02040502050505030304" pitchFamily="18" charset="0"/>
              </a:rPr>
              <a:t>Tabelas do banco de dados são representadas através de uma classe;</a:t>
            </a:r>
          </a:p>
          <a:p>
            <a:r>
              <a:rPr lang="pt-BR" sz="2000" dirty="0">
                <a:latin typeface="Palatino Linotype" panose="02040502050505030304" pitchFamily="18" charset="0"/>
              </a:rPr>
              <a:t>No Django, ao invés de utilizar ações diretas com códigos </a:t>
            </a:r>
            <a:r>
              <a:rPr lang="pt-BR" sz="2000" dirty="0" err="1">
                <a:latin typeface="Palatino Linotype" panose="02040502050505030304" pitchFamily="18" charset="0"/>
              </a:rPr>
              <a:t>sql</a:t>
            </a:r>
            <a:r>
              <a:rPr lang="pt-BR" sz="2000" dirty="0">
                <a:latin typeface="Palatino Linotype" panose="02040502050505030304" pitchFamily="18" charset="0"/>
              </a:rPr>
              <a:t>, o Django utiliza o ORM como ponte de comunicação entre o banco de dados e a aplicação.</a:t>
            </a:r>
          </a:p>
        </p:txBody>
      </p:sp>
      <p:pic>
        <p:nvPicPr>
          <p:cNvPr id="2052" name="Picture 4" descr="SQLite – Wikipédia, a enciclopédia livre">
            <a:extLst>
              <a:ext uri="{FF2B5EF4-FFF2-40B4-BE49-F238E27FC236}">
                <a16:creationId xmlns:a16="http://schemas.microsoft.com/office/drawing/2014/main" id="{A6D93229-E366-12F1-74BE-3A258408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420" y="208743"/>
            <a:ext cx="4385906" cy="207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6B642A9-7789-8560-7781-EA7D0399DB50}"/>
              </a:ext>
            </a:extLst>
          </p:cNvPr>
          <p:cNvCxnSpPr/>
          <p:nvPr/>
        </p:nvCxnSpPr>
        <p:spPr>
          <a:xfrm flipV="1">
            <a:off x="6762207" y="2285195"/>
            <a:ext cx="0" cy="367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E062E7-639C-B7B1-8377-8F2855A821D9}"/>
              </a:ext>
            </a:extLst>
          </p:cNvPr>
          <p:cNvSpPr txBox="1"/>
          <p:nvPr/>
        </p:nvSpPr>
        <p:spPr>
          <a:xfrm>
            <a:off x="7000606" y="2431228"/>
            <a:ext cx="458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Palatino Linotype" panose="02040502050505030304" pitchFamily="18" charset="0"/>
              </a:rPr>
              <a:t>Configuração</a:t>
            </a:r>
            <a:r>
              <a:rPr lang="pt-BR" sz="2800" dirty="0">
                <a:latin typeface="Palatino Linotype" panose="02040502050505030304" pitchFamily="18" charset="0"/>
              </a:rPr>
              <a:t> do </a:t>
            </a:r>
            <a:r>
              <a:rPr lang="pt-BR" sz="2800" dirty="0" err="1">
                <a:latin typeface="Palatino Linotype" panose="02040502050505030304" pitchFamily="18" charset="0"/>
              </a:rPr>
              <a:t>SQLite</a:t>
            </a:r>
            <a:r>
              <a:rPr lang="pt-BR" sz="2800" dirty="0">
                <a:latin typeface="Palatino Linotype" panose="02040502050505030304" pitchFamily="18" charset="0"/>
              </a:rPr>
              <a:t> pelo settings: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CFF870F-7F02-A3C5-1EF7-005AD362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828" y="3531368"/>
            <a:ext cx="4582164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9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D5C3835-2539-D7BF-DC56-F18F7451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95" y="382133"/>
            <a:ext cx="6045749" cy="941058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Definindo Models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56D3CD-A1D6-DA27-F869-D1E2D823C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69403" y="1312433"/>
            <a:ext cx="6121102" cy="465887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Palatino Linotype" panose="02040502050505030304" pitchFamily="18" charset="0"/>
              </a:rPr>
              <a:t>Criar classes dos objetos com os atributos, em </a:t>
            </a:r>
            <a:r>
              <a:rPr lang="pt-BR" sz="2400" dirty="0">
                <a:latin typeface="Consolas" panose="020B0609020204030204" pitchFamily="49" charset="0"/>
              </a:rPr>
              <a:t>models.py</a:t>
            </a:r>
            <a:r>
              <a:rPr lang="pt-BR" sz="2400" dirty="0">
                <a:latin typeface="Palatino Linotype" panose="02040502050505030304" pitchFamily="18" charset="0"/>
              </a:rPr>
              <a:t>.</a:t>
            </a:r>
          </a:p>
          <a:p>
            <a:pPr marL="0" indent="0">
              <a:buNone/>
            </a:pPr>
            <a:r>
              <a:rPr lang="pt-BR" sz="2400" dirty="0">
                <a:latin typeface="Palatino Linotype" panose="02040502050505030304" pitchFamily="18" charset="0"/>
              </a:rPr>
              <a:t>Exemplo: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0569DB77-BA96-721E-E4B6-3912730F5A63}"/>
              </a:ext>
            </a:extLst>
          </p:cNvPr>
          <p:cNvSpPr txBox="1">
            <a:spLocks/>
          </p:cNvSpPr>
          <p:nvPr/>
        </p:nvSpPr>
        <p:spPr>
          <a:xfrm>
            <a:off x="8272631" y="0"/>
            <a:ext cx="3919369" cy="941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rgbClr val="A96AFE"/>
                </a:solidFill>
                <a:latin typeface="Branding Black" panose="00000A00000000000000" charset="0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/>
              <a:t>Principais tipos de campos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28C2BBEE-207A-A239-3416-5A3A941F34A7}"/>
              </a:ext>
            </a:extLst>
          </p:cNvPr>
          <p:cNvSpPr txBox="1">
            <a:spLocks/>
          </p:cNvSpPr>
          <p:nvPr/>
        </p:nvSpPr>
        <p:spPr>
          <a:xfrm>
            <a:off x="8444753" y="1027119"/>
            <a:ext cx="3368937" cy="50302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000" dirty="0" err="1">
                <a:latin typeface="Palatino Linotype" panose="02040502050505030304" pitchFamily="18" charset="0"/>
              </a:rPr>
              <a:t>CharField</a:t>
            </a:r>
            <a:r>
              <a:rPr lang="pt-BR" sz="2000" dirty="0"/>
              <a:t>: </a:t>
            </a:r>
            <a:r>
              <a:rPr lang="pt-BR" sz="2000" dirty="0" err="1"/>
              <a:t>String</a:t>
            </a:r>
            <a:r>
              <a:rPr lang="pt-BR" sz="2000" dirty="0"/>
              <a:t>(Texto)</a:t>
            </a:r>
          </a:p>
          <a:p>
            <a:pPr>
              <a:lnSpc>
                <a:spcPct val="150000"/>
              </a:lnSpc>
            </a:pPr>
            <a:r>
              <a:rPr lang="pt-BR" sz="2000" dirty="0" err="1"/>
              <a:t>TextField</a:t>
            </a:r>
            <a:r>
              <a:rPr lang="pt-BR" sz="2000" dirty="0"/>
              <a:t>: </a:t>
            </a:r>
            <a:r>
              <a:rPr lang="pt-BR" sz="2000" dirty="0" err="1"/>
              <a:t>String</a:t>
            </a:r>
            <a:r>
              <a:rPr lang="pt-BR" sz="2000" dirty="0"/>
              <a:t>(Texto)</a:t>
            </a:r>
          </a:p>
          <a:p>
            <a:pPr>
              <a:lnSpc>
                <a:spcPct val="150000"/>
              </a:lnSpc>
            </a:pPr>
            <a:r>
              <a:rPr lang="pt-BR" sz="2000" dirty="0" err="1"/>
              <a:t>IntegerField</a:t>
            </a:r>
            <a:r>
              <a:rPr lang="pt-BR" sz="2000" dirty="0"/>
              <a:t>: </a:t>
            </a:r>
            <a:r>
              <a:rPr lang="pt-BR" sz="2000" dirty="0" err="1"/>
              <a:t>int</a:t>
            </a:r>
            <a:r>
              <a:rPr lang="pt-BR" sz="2000" dirty="0"/>
              <a:t>(Inteiros)</a:t>
            </a:r>
          </a:p>
          <a:p>
            <a:pPr>
              <a:lnSpc>
                <a:spcPct val="150000"/>
              </a:lnSpc>
            </a:pPr>
            <a:r>
              <a:rPr lang="pt-BR" sz="2000" dirty="0" err="1"/>
              <a:t>DateField</a:t>
            </a:r>
            <a:r>
              <a:rPr lang="pt-BR" sz="2000" dirty="0"/>
              <a:t>: Date(data)</a:t>
            </a:r>
          </a:p>
          <a:p>
            <a:pPr>
              <a:lnSpc>
                <a:spcPct val="150000"/>
              </a:lnSpc>
            </a:pPr>
            <a:r>
              <a:rPr lang="pt-BR" sz="2000" dirty="0" err="1"/>
              <a:t>DateTimeField</a:t>
            </a:r>
            <a:r>
              <a:rPr lang="pt-BR" sz="2000" dirty="0"/>
              <a:t>: </a:t>
            </a:r>
            <a:r>
              <a:rPr lang="pt-BR" sz="2000" dirty="0" err="1"/>
              <a:t>DateTime</a:t>
            </a:r>
            <a:r>
              <a:rPr lang="pt-BR" sz="2000" dirty="0"/>
              <a:t> (data e hora)</a:t>
            </a:r>
          </a:p>
          <a:p>
            <a:pPr>
              <a:lnSpc>
                <a:spcPct val="150000"/>
              </a:lnSpc>
            </a:pPr>
            <a:r>
              <a:rPr lang="pt-BR" sz="2000" dirty="0" err="1"/>
              <a:t>EmailField</a:t>
            </a:r>
            <a:r>
              <a:rPr lang="pt-BR" sz="2000" dirty="0"/>
              <a:t>: (</a:t>
            </a:r>
            <a:r>
              <a:rPr lang="pt-BR" sz="2000" dirty="0" err="1"/>
              <a:t>email</a:t>
            </a:r>
            <a:r>
              <a:rPr lang="pt-BR" sz="2000" dirty="0"/>
              <a:t> válido)</a:t>
            </a:r>
          </a:p>
          <a:p>
            <a:pPr>
              <a:lnSpc>
                <a:spcPct val="150000"/>
              </a:lnSpc>
            </a:pPr>
            <a:r>
              <a:rPr lang="pt-BR" sz="2000" dirty="0" err="1"/>
              <a:t>ForeignKey</a:t>
            </a:r>
            <a:r>
              <a:rPr lang="pt-BR" sz="2000" dirty="0"/>
              <a:t>: </a:t>
            </a:r>
            <a:r>
              <a:rPr lang="pt-BR" sz="2000" dirty="0" err="1"/>
              <a:t>one-to-Many</a:t>
            </a:r>
            <a:endParaRPr lang="pt-BR" sz="2000" dirty="0"/>
          </a:p>
          <a:p>
            <a:pPr>
              <a:lnSpc>
                <a:spcPct val="150000"/>
              </a:lnSpc>
            </a:pPr>
            <a:r>
              <a:rPr lang="pt-BR" sz="2000" dirty="0" err="1"/>
              <a:t>ManyToManyField</a:t>
            </a:r>
            <a:endParaRPr lang="pt-BR" sz="1600" dirty="0"/>
          </a:p>
          <a:p>
            <a:pPr marL="0" indent="0">
              <a:buFont typeface="Arial" panose="020B0604020202020204" pitchFamily="34" charset="0"/>
              <a:buNone/>
            </a:pPr>
            <a:endParaRPr lang="pt-BR" sz="2000" dirty="0"/>
          </a:p>
          <a:p>
            <a:pPr marL="0" indent="0">
              <a:buFont typeface="Arial" panose="020B0604020202020204" pitchFamily="34" charset="0"/>
              <a:buNone/>
            </a:pPr>
            <a:endParaRPr lang="pt-BR" sz="2000" dirty="0">
              <a:latin typeface="Palatino Linotype" panose="0204050205050503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7EEC81-B7AB-F385-13D8-6EDD2F94C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17" y="2631442"/>
            <a:ext cx="6210282" cy="27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7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E0DBF-3132-5EA9-68CA-2E9FD8E9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Migrações de banco de dados em </a:t>
            </a:r>
            <a:r>
              <a:rPr lang="pt-BR" dirty="0" err="1"/>
              <a:t>django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195807-2EF3-44FE-7833-E2983473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Comandos:</a:t>
            </a:r>
          </a:p>
          <a:p>
            <a:r>
              <a:rPr lang="pt-BR" dirty="0" err="1">
                <a:latin typeface="Consolas" panose="020B0609020204030204" pitchFamily="49" charset="0"/>
              </a:rPr>
              <a:t>python</a:t>
            </a:r>
            <a:r>
              <a:rPr lang="pt-BR" dirty="0">
                <a:latin typeface="Consolas" panose="020B0609020204030204" pitchFamily="49" charset="0"/>
              </a:rPr>
              <a:t> manage.py </a:t>
            </a:r>
            <a:r>
              <a:rPr lang="pt-BR" dirty="0" err="1">
                <a:latin typeface="Consolas" panose="020B0609020204030204" pitchFamily="49" charset="0"/>
              </a:rPr>
              <a:t>makemigrations</a:t>
            </a:r>
            <a:endParaRPr lang="pt-BR" dirty="0">
              <a:latin typeface="Consolas" panose="020B0609020204030204" pitchFamily="49" charset="0"/>
            </a:endParaRPr>
          </a:p>
          <a:p>
            <a:r>
              <a:rPr lang="pt-BR" dirty="0" err="1">
                <a:latin typeface="Consolas" panose="020B0609020204030204" pitchFamily="49" charset="0"/>
              </a:rPr>
              <a:t>python</a:t>
            </a:r>
            <a:r>
              <a:rPr lang="pt-BR" dirty="0">
                <a:latin typeface="Consolas" panose="020B0609020204030204" pitchFamily="49" charset="0"/>
              </a:rPr>
              <a:t> manage.py </a:t>
            </a:r>
            <a:r>
              <a:rPr lang="pt-BR" dirty="0" err="1">
                <a:latin typeface="Consolas" panose="020B0609020204030204" pitchFamily="49" charset="0"/>
              </a:rPr>
              <a:t>migrate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400" dirty="0" err="1"/>
              <a:t>Makemigrations</a:t>
            </a:r>
            <a:r>
              <a:rPr lang="pt-BR" sz="2400" dirty="0"/>
              <a:t>:</a:t>
            </a:r>
          </a:p>
          <a:p>
            <a:pPr lvl="1"/>
            <a:r>
              <a:rPr lang="pt-BR" sz="2200" dirty="0"/>
              <a:t>Cria arquivos de migrações para fazer alterações no banco de dados;</a:t>
            </a:r>
          </a:p>
          <a:p>
            <a:pPr lvl="1"/>
            <a:endParaRPr lang="pt-BR" sz="2200" dirty="0"/>
          </a:p>
          <a:p>
            <a:pPr marL="0" indent="0">
              <a:buNone/>
            </a:pPr>
            <a:r>
              <a:rPr lang="pt-BR" sz="2400" dirty="0" err="1"/>
              <a:t>Migrate</a:t>
            </a:r>
            <a:r>
              <a:rPr lang="pt-BR" sz="2400" dirty="0"/>
              <a:t>:</a:t>
            </a:r>
          </a:p>
          <a:p>
            <a:pPr lvl="1"/>
            <a:r>
              <a:rPr lang="pt-BR" sz="2400" dirty="0"/>
              <a:t>Cria as tabelas das apps no banco de dados.</a:t>
            </a:r>
          </a:p>
          <a:p>
            <a:endParaRPr lang="pt-BR" sz="2400" dirty="0"/>
          </a:p>
          <a:p>
            <a:endParaRPr lang="pt-BR" sz="2200" dirty="0"/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22193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DC4A2-DA74-3803-25D2-9B51F61B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Views</a:t>
            </a:r>
            <a:r>
              <a:rPr lang="pt-BR" dirty="0"/>
              <a:t>:</a:t>
            </a:r>
            <a:br>
              <a:rPr lang="pt-BR" dirty="0"/>
            </a:br>
            <a:r>
              <a:rPr lang="pt-BR" sz="3100" dirty="0"/>
              <a:t>Baseadas em Classes (</a:t>
            </a:r>
            <a:r>
              <a:rPr lang="pt-BR" sz="3100" dirty="0" err="1"/>
              <a:t>CBVs</a:t>
            </a:r>
            <a:r>
              <a:rPr lang="pt-BR" sz="3100" dirty="0"/>
              <a:t>)</a:t>
            </a:r>
            <a:br>
              <a:rPr lang="pt-BR" sz="3100" dirty="0"/>
            </a:br>
            <a:r>
              <a:rPr lang="pt-BR" sz="3100" dirty="0"/>
              <a:t>Baseadas em funções (</a:t>
            </a:r>
            <a:r>
              <a:rPr lang="pt-BR" sz="3100" dirty="0" err="1"/>
              <a:t>fbvs</a:t>
            </a:r>
            <a:r>
              <a:rPr lang="pt-BR" sz="3100" dirty="0"/>
              <a:t>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CB6B14-1ED3-E177-C21B-5F4E1F75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71" y="2807746"/>
            <a:ext cx="4840204" cy="3205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/>
              <a:t>FBVs</a:t>
            </a:r>
            <a:r>
              <a:rPr lang="pt-BR" dirty="0"/>
              <a:t>:</a:t>
            </a:r>
          </a:p>
          <a:p>
            <a:r>
              <a:rPr lang="pt-BR" sz="2000" dirty="0"/>
              <a:t>Vantagens: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/>
              <a:t>Fácil implementação;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/>
              <a:t>Funcionalidade especializada;</a:t>
            </a:r>
          </a:p>
          <a:p>
            <a:endParaRPr lang="pt-BR" sz="2000" dirty="0"/>
          </a:p>
          <a:p>
            <a:r>
              <a:rPr lang="pt-BR" sz="2000" dirty="0"/>
              <a:t>Desvantagens: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/>
              <a:t>Redundância de código.</a:t>
            </a:r>
          </a:p>
          <a:p>
            <a:endParaRPr lang="pt-BR" sz="2000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F17862B-6E5B-B219-FB61-0C781251321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90041" y="2807746"/>
            <a:ext cx="5403792" cy="3205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/>
              <a:t>CBVs</a:t>
            </a:r>
            <a:r>
              <a:rPr lang="pt-BR" dirty="0"/>
              <a:t>:</a:t>
            </a:r>
          </a:p>
          <a:p>
            <a:r>
              <a:rPr lang="pt-BR" sz="2000" dirty="0"/>
              <a:t>Vantagens: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/>
              <a:t>Herança de classes;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/>
              <a:t>Generalização baseada em classes integradas;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/>
              <a:t>Reutilização de código;</a:t>
            </a:r>
          </a:p>
          <a:p>
            <a:r>
              <a:rPr lang="pt-BR" sz="2000" dirty="0"/>
              <a:t>Desvantagens: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/>
              <a:t>Fluxo de código implícito;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/>
              <a:t>Maior complexidade.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0057C03-04FE-B39B-DDF7-9F452C8E6330}"/>
              </a:ext>
            </a:extLst>
          </p:cNvPr>
          <p:cNvSpPr txBox="1"/>
          <p:nvPr/>
        </p:nvSpPr>
        <p:spPr>
          <a:xfrm>
            <a:off x="1033470" y="2205318"/>
            <a:ext cx="8196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Palatino Linotype" panose="02040502050505030304" pitchFamily="18" charset="0"/>
              </a:rPr>
              <a:t>São soluções diferentes, no entanto uma não anula a outra.</a:t>
            </a:r>
          </a:p>
        </p:txBody>
      </p:sp>
      <p:pic>
        <p:nvPicPr>
          <p:cNvPr id="1026" name="Picture 2" descr="Visualizações com base em classe vs. funções">
            <a:extLst>
              <a:ext uri="{FF2B5EF4-FFF2-40B4-BE49-F238E27FC236}">
                <a16:creationId xmlns:a16="http://schemas.microsoft.com/office/drawing/2014/main" id="{4D5D30E5-6497-2237-79D0-69567ED65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13" y="284936"/>
            <a:ext cx="3829723" cy="1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B605E44-1582-23D9-8C22-47F285631D57}"/>
              </a:ext>
            </a:extLst>
          </p:cNvPr>
          <p:cNvCxnSpPr>
            <a:cxnSpLocks/>
          </p:cNvCxnSpPr>
          <p:nvPr/>
        </p:nvCxnSpPr>
        <p:spPr>
          <a:xfrm>
            <a:off x="5999181" y="2807746"/>
            <a:ext cx="0" cy="3453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88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2591590-DF5E-7855-4927-551B708B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11" y="1061832"/>
            <a:ext cx="8875018" cy="41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9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8DDB8-7C64-37B8-77F1-AE780937D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173" y="996876"/>
            <a:ext cx="6045749" cy="763793"/>
          </a:xfrm>
        </p:spPr>
        <p:txBody>
          <a:bodyPr/>
          <a:lstStyle/>
          <a:p>
            <a:pPr algn="ctr"/>
            <a:r>
              <a:rPr lang="pt-BR" dirty="0" err="1"/>
              <a:t>templates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990AD8-AA5C-6BC0-9454-E7DDDE311D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423091" y="2130014"/>
            <a:ext cx="6580598" cy="3872752"/>
          </a:xfrm>
        </p:spPr>
        <p:txBody>
          <a:bodyPr/>
          <a:lstStyle/>
          <a:p>
            <a:r>
              <a:rPr lang="pt-BR" dirty="0"/>
              <a:t>Arquivos </a:t>
            </a:r>
            <a:r>
              <a:rPr lang="pt-BR" dirty="0" err="1"/>
              <a:t>html</a:t>
            </a:r>
            <a:r>
              <a:rPr lang="pt-BR" dirty="0"/>
              <a:t> dentro das apps;</a:t>
            </a:r>
          </a:p>
          <a:p>
            <a:endParaRPr lang="pt-BR" dirty="0"/>
          </a:p>
          <a:p>
            <a:r>
              <a:rPr lang="pt-BR" dirty="0"/>
              <a:t>Com o Django é possível herdar </a:t>
            </a:r>
            <a:r>
              <a:rPr lang="pt-BR" dirty="0" err="1"/>
              <a:t>templates</a:t>
            </a:r>
            <a:r>
              <a:rPr lang="pt-BR" dirty="0"/>
              <a:t>, alterando apenas o necessário para cada </a:t>
            </a:r>
            <a:r>
              <a:rPr lang="pt-BR" dirty="0" err="1"/>
              <a:t>template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Inclusão de arquivos estáticos CSS-JS;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8C8BF73-958E-F06D-37F7-3975C7DEC787}"/>
              </a:ext>
            </a:extLst>
          </p:cNvPr>
          <p:cNvSpPr txBox="1">
            <a:spLocks/>
          </p:cNvSpPr>
          <p:nvPr/>
        </p:nvSpPr>
        <p:spPr>
          <a:xfrm>
            <a:off x="8401721" y="233083"/>
            <a:ext cx="3668359" cy="763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rgbClr val="A96AFE"/>
                </a:solidFill>
                <a:latin typeface="Branding Black" panose="00000A00000000000000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 err="1"/>
              <a:t>Template</a:t>
            </a:r>
            <a:r>
              <a:rPr lang="pt-BR" sz="3200" dirty="0"/>
              <a:t> </a:t>
            </a:r>
            <a:r>
              <a:rPr lang="pt-BR" sz="3200" dirty="0" err="1"/>
              <a:t>Tags</a:t>
            </a:r>
            <a:endParaRPr lang="pt-BR" sz="32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F078E3A-06D0-F875-BFB6-790D1BFB990A}"/>
              </a:ext>
            </a:extLst>
          </p:cNvPr>
          <p:cNvSpPr txBox="1">
            <a:spLocks/>
          </p:cNvSpPr>
          <p:nvPr/>
        </p:nvSpPr>
        <p:spPr>
          <a:xfrm>
            <a:off x="8245735" y="1492624"/>
            <a:ext cx="3980330" cy="387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{%</a:t>
            </a:r>
            <a:r>
              <a:rPr lang="pt-BR" sz="2000" dirty="0" err="1">
                <a:latin typeface="Consolas" panose="020B0609020204030204" pitchFamily="49" charset="0"/>
              </a:rPr>
              <a:t>extends</a:t>
            </a:r>
            <a:r>
              <a:rPr lang="pt-BR" sz="2000" dirty="0">
                <a:latin typeface="Consolas" panose="020B0609020204030204" pitchFamily="49" charset="0"/>
              </a:rPr>
              <a:t> &lt;</a:t>
            </a:r>
            <a:r>
              <a:rPr lang="pt-BR" sz="2000" dirty="0" err="1">
                <a:latin typeface="Consolas" panose="020B0609020204030204" pitchFamily="49" charset="0"/>
              </a:rPr>
              <a:t>template_base</a:t>
            </a:r>
            <a:r>
              <a:rPr lang="pt-BR" sz="2000" dirty="0">
                <a:latin typeface="Consolas" panose="020B0609020204030204" pitchFamily="49" charset="0"/>
              </a:rPr>
              <a:t>&gt;%} 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{% </a:t>
            </a:r>
            <a:r>
              <a:rPr lang="pt-BR" sz="2000" dirty="0" err="1">
                <a:latin typeface="Consolas" panose="020B0609020204030204" pitchFamily="49" charset="0"/>
              </a:rPr>
              <a:t>block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/>
              <a:t>&lt;nome&gt; </a:t>
            </a:r>
            <a:r>
              <a:rPr lang="pt-BR" sz="2000" dirty="0">
                <a:latin typeface="Consolas" panose="020B0609020204030204" pitchFamily="49" charset="0"/>
              </a:rPr>
              <a:t>%}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   </a:t>
            </a:r>
            <a:r>
              <a:rPr lang="pt-BR" sz="2000" dirty="0"/>
              <a:t>&lt;</a:t>
            </a:r>
            <a:r>
              <a:rPr lang="pt-BR" sz="2000" dirty="0" err="1"/>
              <a:t>conteúdo_específico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{% </a:t>
            </a:r>
            <a:r>
              <a:rPr lang="pt-BR" sz="2000" dirty="0" err="1">
                <a:latin typeface="Consolas" panose="020B0609020204030204" pitchFamily="49" charset="0"/>
              </a:rPr>
              <a:t>endblock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/>
              <a:t>&lt;nome&gt; </a:t>
            </a:r>
            <a:r>
              <a:rPr lang="pt-BR" sz="2000" dirty="0">
                <a:latin typeface="Consolas" panose="020B0609020204030204" pitchFamily="49" charset="0"/>
              </a:rPr>
              <a:t>%}</a:t>
            </a:r>
          </a:p>
        </p:txBody>
      </p:sp>
    </p:spTree>
    <p:extLst>
      <p:ext uri="{BB962C8B-B14F-4D97-AF65-F5344CB8AC3E}">
        <p14:creationId xmlns:p14="http://schemas.microsoft.com/office/powerpoint/2010/main" val="109430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F2FBE-D542-361D-1FD6-6562FE17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0730"/>
            <a:ext cx="10582275" cy="721397"/>
          </a:xfrm>
        </p:spPr>
        <p:txBody>
          <a:bodyPr>
            <a:normAutofit/>
          </a:bodyPr>
          <a:lstStyle/>
          <a:p>
            <a:r>
              <a:rPr lang="pt-BR" sz="2400" dirty="0"/>
              <a:t>Aplicando arquivos estáticos </a:t>
            </a:r>
            <a:r>
              <a:rPr lang="pt-BR" sz="2400" dirty="0" err="1"/>
              <a:t>css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0406D2-B330-C30B-E780-CD85112B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384" y="882127"/>
            <a:ext cx="9882090" cy="5170278"/>
          </a:xfrm>
        </p:spPr>
        <p:txBody>
          <a:bodyPr/>
          <a:lstStyle/>
          <a:p>
            <a:r>
              <a:rPr lang="pt-BR" sz="2400" dirty="0"/>
              <a:t>Criar diretório “</a:t>
            </a:r>
            <a:r>
              <a:rPr lang="pt-BR" sz="2400" dirty="0" err="1"/>
              <a:t>static</a:t>
            </a:r>
            <a:r>
              <a:rPr lang="pt-BR" sz="2400" dirty="0"/>
              <a:t>”;</a:t>
            </a:r>
          </a:p>
          <a:p>
            <a:r>
              <a:rPr lang="pt-BR" sz="2400" dirty="0"/>
              <a:t>Configurar settings: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No topo do </a:t>
            </a:r>
            <a:r>
              <a:rPr lang="pt-BR" sz="2400" dirty="0" err="1"/>
              <a:t>html</a:t>
            </a:r>
            <a:r>
              <a:rPr lang="pt-BR" sz="2400" dirty="0"/>
              <a:t> inserir a </a:t>
            </a:r>
            <a:r>
              <a:rPr lang="pt-BR" sz="2400" dirty="0" err="1"/>
              <a:t>tag</a:t>
            </a:r>
            <a:r>
              <a:rPr lang="pt-BR" sz="2400" dirty="0"/>
              <a:t>: </a:t>
            </a:r>
            <a:r>
              <a:rPr lang="pt-BR" sz="2000" dirty="0">
                <a:latin typeface="Consolas" panose="020B0609020204030204" pitchFamily="49" charset="0"/>
              </a:rPr>
              <a:t>{% </a:t>
            </a:r>
            <a:r>
              <a:rPr lang="pt-BR" sz="2000" dirty="0" err="1">
                <a:latin typeface="Consolas" panose="020B0609020204030204" pitchFamily="49" charset="0"/>
              </a:rPr>
              <a:t>load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static</a:t>
            </a:r>
            <a:r>
              <a:rPr lang="pt-BR" sz="2000" dirty="0">
                <a:latin typeface="Consolas" panose="020B0609020204030204" pitchFamily="49" charset="0"/>
              </a:rPr>
              <a:t> %}</a:t>
            </a:r>
          </a:p>
          <a:p>
            <a:r>
              <a:rPr lang="pt-BR" sz="2400" dirty="0"/>
              <a:t>Em </a:t>
            </a:r>
            <a:r>
              <a:rPr lang="pt-BR" sz="2400" dirty="0" err="1"/>
              <a:t>head</a:t>
            </a:r>
            <a:r>
              <a:rPr lang="pt-BR" sz="2400" dirty="0"/>
              <a:t>: </a:t>
            </a:r>
            <a:r>
              <a:rPr lang="pt-BR" sz="2000" dirty="0">
                <a:latin typeface="Consolas" panose="020B0609020204030204" pitchFamily="49" charset="0"/>
              </a:rPr>
              <a:t>&lt;link </a:t>
            </a:r>
            <a:r>
              <a:rPr lang="pt-BR" sz="2000" dirty="0" err="1">
                <a:latin typeface="Consolas" panose="020B0609020204030204" pitchFamily="49" charset="0"/>
              </a:rPr>
              <a:t>rel</a:t>
            </a:r>
            <a:r>
              <a:rPr lang="pt-BR" sz="2000" dirty="0">
                <a:latin typeface="Consolas" panose="020B0609020204030204" pitchFamily="49" charset="0"/>
              </a:rPr>
              <a:t>="</a:t>
            </a:r>
            <a:r>
              <a:rPr lang="pt-BR" sz="2000" dirty="0" err="1">
                <a:latin typeface="Consolas" panose="020B0609020204030204" pitchFamily="49" charset="0"/>
              </a:rPr>
              <a:t>stylesheet</a:t>
            </a:r>
            <a:r>
              <a:rPr lang="pt-BR" sz="2000" dirty="0">
                <a:latin typeface="Consolas" panose="020B0609020204030204" pitchFamily="49" charset="0"/>
              </a:rPr>
              <a:t>" </a:t>
            </a:r>
            <a:r>
              <a:rPr lang="pt-BR" sz="2000" dirty="0" err="1">
                <a:latin typeface="Consolas" panose="020B0609020204030204" pitchFamily="49" charset="0"/>
              </a:rPr>
              <a:t>href</a:t>
            </a:r>
            <a:r>
              <a:rPr lang="pt-BR" sz="2000" dirty="0">
                <a:latin typeface="Consolas" panose="020B0609020204030204" pitchFamily="49" charset="0"/>
              </a:rPr>
              <a:t>="{% </a:t>
            </a:r>
            <a:r>
              <a:rPr lang="pt-BR" sz="2000" dirty="0" err="1">
                <a:latin typeface="Consolas" panose="020B0609020204030204" pitchFamily="49" charset="0"/>
              </a:rPr>
              <a:t>static</a:t>
            </a:r>
            <a:r>
              <a:rPr lang="pt-BR" sz="2000" dirty="0">
                <a:latin typeface="Consolas" panose="020B0609020204030204" pitchFamily="49" charset="0"/>
              </a:rPr>
              <a:t> '&lt;caminho&gt;' %}"&gt;</a:t>
            </a:r>
            <a:endParaRPr lang="pt-BR" dirty="0">
              <a:latin typeface="Consolas" panose="020B0609020204030204" pitchFamily="49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54B38CD-3C4E-29F5-1765-AD3474C6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729" y="1786647"/>
            <a:ext cx="4934639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5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CC612-1F76-2F08-2C3B-76CB39E2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de </a:t>
            </a:r>
            <a:r>
              <a:rPr lang="pt-BR" dirty="0" err="1"/>
              <a:t>urls</a:t>
            </a:r>
            <a:br>
              <a:rPr lang="pt-BR" dirty="0"/>
            </a:br>
            <a:r>
              <a:rPr lang="pt-BR" sz="2000" dirty="0" err="1"/>
              <a:t>function</a:t>
            </a:r>
            <a:r>
              <a:rPr lang="pt-BR" sz="2000" dirty="0"/>
              <a:t> </a:t>
            </a:r>
            <a:r>
              <a:rPr lang="pt-BR" sz="2000" dirty="0" err="1"/>
              <a:t>based</a:t>
            </a:r>
            <a:r>
              <a:rPr lang="pt-BR" sz="2000" dirty="0"/>
              <a:t> </a:t>
            </a:r>
            <a:r>
              <a:rPr lang="pt-BR" sz="2000" dirty="0" err="1"/>
              <a:t>views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9B015C-9092-D2B1-729E-F7F1A05C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URLS:</a:t>
            </a:r>
          </a:p>
          <a:p>
            <a:pPr marL="457200" lvl="1" indent="0">
              <a:buNone/>
            </a:pPr>
            <a:r>
              <a:rPr lang="pt-BR" sz="2400" dirty="0" err="1">
                <a:latin typeface="Consolas" panose="020B0609020204030204" pitchFamily="49" charset="0"/>
              </a:rPr>
              <a:t>Urlpatterns</a:t>
            </a:r>
            <a:r>
              <a:rPr lang="pt-BR" sz="2400" dirty="0">
                <a:latin typeface="Consolas" panose="020B0609020204030204" pitchFamily="49" charset="0"/>
              </a:rPr>
              <a:t> = [</a:t>
            </a:r>
          </a:p>
          <a:p>
            <a:pPr marL="457200" lvl="1" indent="0">
              <a:buNone/>
            </a:pPr>
            <a:r>
              <a:rPr lang="pt-BR" sz="3600" dirty="0">
                <a:latin typeface="Consolas" panose="020B0609020204030204" pitchFamily="49" charset="0"/>
              </a:rPr>
              <a:t>   </a:t>
            </a:r>
            <a:r>
              <a:rPr lang="pt-BR" sz="2400" dirty="0">
                <a:latin typeface="Consolas" panose="020B0609020204030204" pitchFamily="49" charset="0"/>
              </a:rPr>
              <a:t>path(&lt;</a:t>
            </a:r>
            <a:r>
              <a:rPr lang="pt-BR" sz="2400" dirty="0" err="1">
                <a:latin typeface="Consolas" panose="020B0609020204030204" pitchFamily="49" charset="0"/>
              </a:rPr>
              <a:t>url</a:t>
            </a:r>
            <a:r>
              <a:rPr lang="pt-BR" sz="2400" dirty="0">
                <a:latin typeface="Consolas" panose="020B0609020204030204" pitchFamily="49" charset="0"/>
              </a:rPr>
              <a:t>&gt;,  &lt;</a:t>
            </a:r>
            <a:r>
              <a:rPr lang="pt-BR" sz="2400" dirty="0" err="1">
                <a:latin typeface="Consolas" panose="020B0609020204030204" pitchFamily="49" charset="0"/>
              </a:rPr>
              <a:t>função_view</a:t>
            </a:r>
            <a:r>
              <a:rPr lang="pt-BR" sz="2400" dirty="0">
                <a:latin typeface="Consolas" panose="020B0609020204030204" pitchFamily="49" charset="0"/>
              </a:rPr>
              <a:t>&gt;, </a:t>
            </a:r>
            <a:r>
              <a:rPr lang="pt-BR" sz="2400" dirty="0" err="1">
                <a:latin typeface="Consolas" panose="020B0609020204030204" pitchFamily="49" charset="0"/>
              </a:rPr>
              <a:t>name</a:t>
            </a:r>
            <a:r>
              <a:rPr lang="pt-BR" sz="2400" dirty="0">
                <a:latin typeface="Consolas" panose="020B0609020204030204" pitchFamily="49" charset="0"/>
              </a:rPr>
              <a:t>=&lt;</a:t>
            </a:r>
            <a:r>
              <a:rPr lang="pt-BR" sz="2400" dirty="0" err="1">
                <a:latin typeface="Consolas" panose="020B0609020204030204" pitchFamily="49" charset="0"/>
              </a:rPr>
              <a:t>nome_url</a:t>
            </a:r>
            <a:r>
              <a:rPr lang="pt-BR" sz="2400" dirty="0">
                <a:latin typeface="Consolas" panose="020B06090202040302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pt-BR" sz="24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pt-B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400" dirty="0"/>
              <a:t>Exemplo: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B11492-17DC-C8CF-4A7F-35962DDC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32" y="4616003"/>
            <a:ext cx="8859486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3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D036E-88AC-CAC3-E9E6-837292FF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1" y="695325"/>
            <a:ext cx="10401300" cy="1325563"/>
          </a:xfrm>
        </p:spPr>
        <p:txBody>
          <a:bodyPr/>
          <a:lstStyle/>
          <a:p>
            <a:r>
              <a:rPr lang="pt-BR" dirty="0"/>
              <a:t>Django admin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B5AE9A-0867-26BF-C8FD-CE35ECA71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0" y="2184399"/>
            <a:ext cx="10582274" cy="3868005"/>
          </a:xfrm>
        </p:spPr>
        <p:txBody>
          <a:bodyPr>
            <a:normAutofit/>
          </a:bodyPr>
          <a:lstStyle/>
          <a:p>
            <a:r>
              <a:rPr lang="pt-BR" sz="2400" dirty="0"/>
              <a:t>Criar usuário: </a:t>
            </a:r>
            <a:r>
              <a:rPr lang="pt-BR" sz="2400" dirty="0" err="1">
                <a:latin typeface="Consolas" panose="020B0609020204030204" pitchFamily="49" charset="0"/>
              </a:rPr>
              <a:t>python</a:t>
            </a:r>
            <a:r>
              <a:rPr lang="pt-BR" sz="2400" dirty="0">
                <a:latin typeface="Consolas" panose="020B0609020204030204" pitchFamily="49" charset="0"/>
              </a:rPr>
              <a:t> manage.py </a:t>
            </a:r>
            <a:r>
              <a:rPr lang="pt-BR" sz="2400" dirty="0" err="1">
                <a:latin typeface="Consolas" panose="020B0609020204030204" pitchFamily="49" charset="0"/>
              </a:rPr>
              <a:t>createsuperuser</a:t>
            </a:r>
            <a:endParaRPr lang="pt-B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/>
              <a:t>Registrar models, em admin.py: </a:t>
            </a:r>
            <a:r>
              <a:rPr lang="pt-BR" sz="2400" dirty="0" err="1">
                <a:latin typeface="Consolas" panose="020B0609020204030204" pitchFamily="49" charset="0"/>
              </a:rPr>
              <a:t>admin.site.register</a:t>
            </a:r>
            <a:r>
              <a:rPr lang="pt-BR" sz="2400" dirty="0">
                <a:latin typeface="Consolas" panose="020B0609020204030204" pitchFamily="49" charset="0"/>
              </a:rPr>
              <a:t>(&lt;</a:t>
            </a:r>
            <a:r>
              <a:rPr lang="pt-BR" sz="2400" dirty="0" err="1"/>
              <a:t>nome_model</a:t>
            </a:r>
            <a:r>
              <a:rPr lang="pt-BR" sz="2400" dirty="0"/>
              <a:t>&gt;</a:t>
            </a:r>
            <a:r>
              <a:rPr lang="pt-BR" sz="2400" dirty="0">
                <a:latin typeface="Consolas" panose="020B0609020204030204" pitchFamily="49" charset="0"/>
              </a:rPr>
              <a:t>)</a:t>
            </a:r>
          </a:p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/>
              <a:t>Configurar URL: </a:t>
            </a:r>
            <a:r>
              <a:rPr lang="pt-BR" sz="2400" dirty="0">
                <a:latin typeface="Consolas" panose="020B0609020204030204" pitchFamily="49" charset="0"/>
              </a:rPr>
              <a:t>path(</a:t>
            </a:r>
            <a:r>
              <a:rPr lang="pt-BR" sz="2400" dirty="0"/>
              <a:t>&lt;</a:t>
            </a:r>
            <a:r>
              <a:rPr lang="pt-BR" sz="2400" dirty="0" err="1"/>
              <a:t>url</a:t>
            </a:r>
            <a:r>
              <a:rPr lang="pt-BR" sz="2400" dirty="0"/>
              <a:t>&gt;</a:t>
            </a:r>
            <a:r>
              <a:rPr lang="pt-BR" sz="2400" dirty="0">
                <a:latin typeface="Consolas" panose="020B0609020204030204" pitchFamily="49" charset="0"/>
              </a:rPr>
              <a:t>, </a:t>
            </a:r>
            <a:r>
              <a:rPr lang="pt-BR" sz="2400" dirty="0" err="1">
                <a:latin typeface="Consolas" panose="020B0609020204030204" pitchFamily="49" charset="0"/>
              </a:rPr>
              <a:t>admin.site.urls</a:t>
            </a:r>
            <a:r>
              <a:rPr lang="pt-BR" sz="2400" dirty="0">
                <a:latin typeface="Consolas" panose="020B0609020204030204" pitchFamily="49" charset="0"/>
              </a:rPr>
              <a:t>)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89385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40607-2E7F-7981-8621-239F6751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Graficos</a:t>
            </a:r>
            <a:r>
              <a:rPr lang="pt-BR" dirty="0"/>
              <a:t> com </a:t>
            </a:r>
            <a:r>
              <a:rPr lang="pt-BR" dirty="0" err="1"/>
              <a:t>plotly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541381-5056-A3D9-6A34-9B3D248CC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Criar gráfico utilizando a biblioteca </a:t>
            </a:r>
            <a:r>
              <a:rPr lang="pt-BR" sz="2400" dirty="0" err="1"/>
              <a:t>potly</a:t>
            </a:r>
            <a:r>
              <a:rPr lang="pt-BR" sz="2400" dirty="0"/>
              <a:t>;</a:t>
            </a:r>
          </a:p>
          <a:p>
            <a:r>
              <a:rPr lang="pt-BR" sz="2400" dirty="0"/>
              <a:t>Converter o gráfico para HTML com a função: </a:t>
            </a:r>
            <a:r>
              <a:rPr lang="pt-BR" sz="2400" dirty="0">
                <a:latin typeface="Consolas" panose="020B0609020204030204" pitchFamily="49" charset="0"/>
              </a:rPr>
              <a:t>&lt;</a:t>
            </a:r>
            <a:r>
              <a:rPr lang="pt-BR" sz="2400" dirty="0" err="1">
                <a:latin typeface="Consolas" panose="020B0609020204030204" pitchFamily="49" charset="0"/>
              </a:rPr>
              <a:t>chart</a:t>
            </a:r>
            <a:r>
              <a:rPr lang="pt-BR" sz="2400" dirty="0">
                <a:latin typeface="Consolas" panose="020B0609020204030204" pitchFamily="49" charset="0"/>
              </a:rPr>
              <a:t>&gt;.</a:t>
            </a:r>
            <a:r>
              <a:rPr lang="pt-BR" sz="2400" dirty="0" err="1">
                <a:latin typeface="Consolas" panose="020B0609020204030204" pitchFamily="49" charset="0"/>
              </a:rPr>
              <a:t>to_html</a:t>
            </a:r>
            <a:r>
              <a:rPr lang="pt-BR" sz="2400" dirty="0">
                <a:latin typeface="Consolas" panose="020B0609020204030204" pitchFamily="49" charset="0"/>
              </a:rPr>
              <a:t>()</a:t>
            </a:r>
          </a:p>
          <a:p>
            <a:r>
              <a:rPr lang="pt-BR" sz="2400" dirty="0"/>
              <a:t>Passar o gráfico para o </a:t>
            </a:r>
            <a:r>
              <a:rPr lang="pt-BR" sz="2400" dirty="0" err="1"/>
              <a:t>template</a:t>
            </a:r>
            <a:r>
              <a:rPr lang="pt-BR" sz="2400" dirty="0"/>
              <a:t> pelo </a:t>
            </a:r>
            <a:r>
              <a:rPr lang="pt-BR" sz="2400" dirty="0" err="1"/>
              <a:t>context</a:t>
            </a:r>
            <a:r>
              <a:rPr lang="pt-BR" sz="2400" dirty="0"/>
              <a:t>;</a:t>
            </a:r>
          </a:p>
          <a:p>
            <a:endParaRPr lang="pt-BR" sz="2400" dirty="0"/>
          </a:p>
          <a:p>
            <a:r>
              <a:rPr lang="pt-BR" sz="2400" dirty="0" err="1"/>
              <a:t>Template</a:t>
            </a:r>
            <a:r>
              <a:rPr lang="pt-BR" sz="2400" dirty="0"/>
              <a:t> HTML:</a:t>
            </a:r>
            <a:br>
              <a:rPr lang="pt-BR" sz="2400" dirty="0"/>
            </a:br>
            <a:r>
              <a:rPr lang="pt-BR" sz="2400" dirty="0"/>
              <a:t>&lt;</a:t>
            </a:r>
            <a:r>
              <a:rPr lang="pt-BR" sz="2400" dirty="0" err="1"/>
              <a:t>div</a:t>
            </a:r>
            <a:r>
              <a:rPr lang="pt-BR" sz="2400" dirty="0"/>
              <a:t> id=“</a:t>
            </a:r>
            <a:r>
              <a:rPr lang="pt-BR" sz="2400" dirty="0">
                <a:latin typeface="Consolas" panose="020B0609020204030204" pitchFamily="49" charset="0"/>
              </a:rPr>
              <a:t>&lt;</a:t>
            </a:r>
            <a:r>
              <a:rPr lang="pt-BR" sz="2400" dirty="0" err="1">
                <a:latin typeface="Consolas" panose="020B0609020204030204" pitchFamily="49" charset="0"/>
              </a:rPr>
              <a:t>nome_div</a:t>
            </a:r>
            <a:r>
              <a:rPr lang="pt-BR" sz="2400" dirty="0">
                <a:latin typeface="Consolas" panose="020B0609020204030204" pitchFamily="49" charset="0"/>
              </a:rPr>
              <a:t>&gt;</a:t>
            </a:r>
            <a:r>
              <a:rPr lang="pt-BR" sz="2400" dirty="0"/>
              <a:t>"&gt;{{ </a:t>
            </a:r>
            <a:r>
              <a:rPr lang="pt-BR" sz="2400" dirty="0">
                <a:latin typeface="Consolas" panose="020B0609020204030204" pitchFamily="49" charset="0"/>
              </a:rPr>
              <a:t>&lt;</a:t>
            </a:r>
            <a:r>
              <a:rPr lang="pt-BR" sz="2400" dirty="0" err="1">
                <a:latin typeface="Consolas" panose="020B0609020204030204" pitchFamily="49" charset="0"/>
              </a:rPr>
              <a:t>nome_plot</a:t>
            </a:r>
            <a:r>
              <a:rPr lang="pt-BR" sz="2400" dirty="0">
                <a:latin typeface="Consolas" panose="020B0609020204030204" pitchFamily="49" charset="0"/>
              </a:rPr>
              <a:t>&gt;|</a:t>
            </a:r>
            <a:r>
              <a:rPr lang="pt-BR" sz="2400" dirty="0"/>
              <a:t>safe }}&lt;/</a:t>
            </a:r>
            <a:r>
              <a:rPr lang="pt-BR" sz="2400" dirty="0" err="1"/>
              <a:t>div</a:t>
            </a:r>
            <a:r>
              <a:rPr lang="pt-BR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2136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57E85-76DD-40B0-737A-81F8BDF9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framework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592DF-5988-79AA-69C3-FD939C2FD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588" y="2522669"/>
            <a:ext cx="5479425" cy="3523027"/>
          </a:xfrm>
        </p:spPr>
        <p:txBody>
          <a:bodyPr>
            <a:normAutofit/>
          </a:bodyPr>
          <a:lstStyle/>
          <a:p>
            <a:r>
              <a:rPr lang="pt-BR" sz="2400" dirty="0"/>
              <a:t>É uma ferramenta para auxiliar no desenvolvimento;</a:t>
            </a:r>
          </a:p>
          <a:p>
            <a:endParaRPr lang="pt-BR" sz="2400" dirty="0"/>
          </a:p>
          <a:p>
            <a:r>
              <a:rPr lang="pt-BR" sz="2400" dirty="0"/>
              <a:t>Fornecem estruturas genéricas prontas;</a:t>
            </a:r>
          </a:p>
          <a:p>
            <a:endParaRPr lang="pt-BR" sz="2400" dirty="0"/>
          </a:p>
          <a:p>
            <a:r>
              <a:rPr lang="pt-BR" sz="2400" dirty="0"/>
              <a:t>Evita tarefas repetitivas, foco na </a:t>
            </a:r>
            <a:r>
              <a:rPr lang="pt-BR" sz="2400" dirty="0" err="1"/>
              <a:t>reusabilidade</a:t>
            </a:r>
            <a:r>
              <a:rPr lang="pt-BR" sz="2400" dirty="0"/>
              <a:t> de código.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00865B-3443-5C35-F61E-1295F93CFE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/>
          <a:lstStyle/>
          <a:p>
            <a:r>
              <a:rPr lang="pt-BR" dirty="0"/>
              <a:t>O que é um Framework?</a:t>
            </a:r>
          </a:p>
        </p:txBody>
      </p:sp>
    </p:spTree>
    <p:extLst>
      <p:ext uri="{BB962C8B-B14F-4D97-AF65-F5344CB8AC3E}">
        <p14:creationId xmlns:p14="http://schemas.microsoft.com/office/powerpoint/2010/main" val="3723030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4564366" y="2917770"/>
            <a:ext cx="306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pt-BR" sz="4200" b="1" dirty="0">
                <a:solidFill>
                  <a:schemeClr val="bg1"/>
                </a:solidFill>
                <a:latin typeface="Branding Black" panose="00000A00000000000000" pitchFamily="50" charset="0"/>
              </a:rPr>
              <a:t>OBRIGADO</a:t>
            </a:r>
            <a:endParaRPr lang="pt-BR" sz="4200" b="1" dirty="0">
              <a:solidFill>
                <a:srgbClr val="17C3C7"/>
              </a:solidFill>
              <a:latin typeface="Branding Black" panose="00000A00000000000000" pitchFamily="50" charset="0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id="{C852F621-FF96-E47A-743B-733F6F461AD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4" b="32874"/>
          <a:stretch/>
        </p:blipFill>
        <p:spPr>
          <a:xfrm>
            <a:off x="9278695" y="387349"/>
            <a:ext cx="2504497" cy="863601"/>
          </a:xfrm>
          <a:prstGeom prst="rect">
            <a:avLst/>
          </a:prstGeom>
        </p:spPr>
      </p:pic>
      <p:pic>
        <p:nvPicPr>
          <p:cNvPr id="6" name="Gráfico 8">
            <a:extLst>
              <a:ext uri="{FF2B5EF4-FFF2-40B4-BE49-F238E27FC236}">
                <a16:creationId xmlns:a16="http://schemas.microsoft.com/office/drawing/2014/main" id="{77BD8236-93A6-150C-3AD5-1AFD892324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09825" y="5858755"/>
            <a:ext cx="1889335" cy="2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41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A3DC-6696-CA10-4A52-BFF1EBB4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943" y="365125"/>
            <a:ext cx="10081531" cy="1325563"/>
          </a:xfrm>
        </p:spPr>
        <p:txBody>
          <a:bodyPr/>
          <a:lstStyle/>
          <a:p>
            <a:pPr algn="ctr"/>
            <a:r>
              <a:rPr lang="pt-BR" dirty="0"/>
              <a:t>Sobre o </a:t>
            </a:r>
            <a:r>
              <a:rPr lang="pt-BR" dirty="0" err="1"/>
              <a:t>django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15C7E-95C0-F547-1BDD-9A90BF7A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285" y="1825625"/>
            <a:ext cx="9613189" cy="4226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De onde surgiu o Django?</a:t>
            </a:r>
          </a:p>
          <a:p>
            <a:pPr algn="just"/>
            <a:r>
              <a:rPr lang="pt-BR" sz="2000" dirty="0"/>
              <a:t>Alternativa para desenvolvimento web em </a:t>
            </a:r>
            <a:r>
              <a:rPr lang="pt-BR" sz="2000" dirty="0" err="1"/>
              <a:t>python</a:t>
            </a:r>
            <a:r>
              <a:rPr lang="pt-BR" sz="2000" dirty="0"/>
              <a:t>;</a:t>
            </a:r>
          </a:p>
          <a:p>
            <a:pPr algn="just"/>
            <a:r>
              <a:rPr lang="pt-BR" sz="2000" dirty="0"/>
              <a:t>Desenvolvido em 2003 pela empresa </a:t>
            </a:r>
            <a:r>
              <a:rPr lang="pt-BR" sz="2000" i="1" dirty="0"/>
              <a:t>Lawrence </a:t>
            </a:r>
            <a:r>
              <a:rPr lang="pt-BR" sz="2000" i="1" dirty="0" err="1"/>
              <a:t>Journal</a:t>
            </a:r>
            <a:r>
              <a:rPr lang="pt-BR" sz="2000" i="1" dirty="0"/>
              <a:t> World</a:t>
            </a:r>
            <a:r>
              <a:rPr lang="pt-BR" sz="2000" dirty="0"/>
              <a:t>, mas disponibilizado apenas em 2005.</a:t>
            </a:r>
          </a:p>
          <a:p>
            <a:pPr algn="just"/>
            <a:endParaRPr lang="pt-BR" sz="2400" dirty="0"/>
          </a:p>
          <a:p>
            <a:pPr marL="0" indent="0" algn="just">
              <a:buNone/>
            </a:pPr>
            <a:r>
              <a:rPr lang="pt-BR" sz="2400" dirty="0"/>
              <a:t>Principais características:</a:t>
            </a:r>
          </a:p>
          <a:p>
            <a:pPr algn="just"/>
            <a:r>
              <a:rPr lang="pt-BR" sz="2000" dirty="0"/>
              <a:t>Framework em </a:t>
            </a:r>
            <a:r>
              <a:rPr lang="pt-BR" sz="2000" dirty="0" err="1"/>
              <a:t>python</a:t>
            </a:r>
            <a:r>
              <a:rPr lang="pt-BR" sz="2000" dirty="0"/>
              <a:t> para desenvolvimento web;</a:t>
            </a:r>
          </a:p>
          <a:p>
            <a:pPr algn="just"/>
            <a:r>
              <a:rPr lang="pt-BR" sz="2000" dirty="0"/>
              <a:t>Possui código aberto;</a:t>
            </a:r>
          </a:p>
          <a:p>
            <a:pPr algn="just"/>
            <a:r>
              <a:rPr lang="pt-BR" sz="2000" dirty="0"/>
              <a:t>Metodologia de desenvolvimento ágil;</a:t>
            </a:r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22740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AF735-375F-DE42-A167-16E1709C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45" y="365125"/>
            <a:ext cx="6164131" cy="1325563"/>
          </a:xfrm>
        </p:spPr>
        <p:txBody>
          <a:bodyPr/>
          <a:lstStyle/>
          <a:p>
            <a:r>
              <a:rPr lang="pt-BR" dirty="0"/>
              <a:t>Como funciona o </a:t>
            </a:r>
            <a:r>
              <a:rPr lang="pt-BR" dirty="0" err="1"/>
              <a:t>django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B2787-9D65-98B6-F257-D0434D86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645" y="1814867"/>
            <a:ext cx="6843955" cy="4226780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Diferente do modelo mais comum MVC   (Model-</a:t>
            </a:r>
            <a:r>
              <a:rPr lang="pt-BR" sz="2400" dirty="0" err="1"/>
              <a:t>View</a:t>
            </a:r>
            <a:r>
              <a:rPr lang="pt-BR" sz="2400" dirty="0"/>
              <a:t>-</a:t>
            </a:r>
            <a:r>
              <a:rPr lang="pt-BR" sz="2400" dirty="0" err="1"/>
              <a:t>Controller</a:t>
            </a:r>
            <a:r>
              <a:rPr lang="pt-BR" sz="2400" dirty="0"/>
              <a:t>), o Django utiliza arquitetura </a:t>
            </a:r>
            <a:r>
              <a:rPr lang="pt-BR" sz="2400" b="1" dirty="0"/>
              <a:t>MVT</a:t>
            </a:r>
            <a:r>
              <a:rPr lang="pt-BR" sz="2400" dirty="0"/>
              <a:t>(Model-</a:t>
            </a:r>
            <a:r>
              <a:rPr lang="pt-BR" sz="2400" dirty="0" err="1"/>
              <a:t>View</a:t>
            </a:r>
            <a:r>
              <a:rPr lang="pt-BR" sz="2400" dirty="0"/>
              <a:t>-</a:t>
            </a:r>
            <a:r>
              <a:rPr lang="pt-BR" sz="2400" dirty="0" err="1"/>
              <a:t>Template</a:t>
            </a:r>
            <a:r>
              <a:rPr lang="pt-BR" sz="2400" dirty="0"/>
              <a:t>):</a:t>
            </a:r>
          </a:p>
          <a:p>
            <a:pPr marL="0" indent="0">
              <a:buNone/>
            </a:pPr>
            <a:endParaRPr lang="pt-BR" sz="2400" dirty="0"/>
          </a:p>
          <a:p>
            <a:pPr lvl="1"/>
            <a:r>
              <a:rPr lang="pt-BR" sz="2000" dirty="0"/>
              <a:t>Model:  Mapeamento do banco de dados;</a:t>
            </a:r>
          </a:p>
          <a:p>
            <a:pPr lvl="1"/>
            <a:r>
              <a:rPr lang="pt-BR" sz="2000" dirty="0" err="1"/>
              <a:t>View</a:t>
            </a:r>
            <a:r>
              <a:rPr lang="pt-BR" sz="2000" dirty="0"/>
              <a:t>: Lógica, determina o que será exibido;</a:t>
            </a:r>
          </a:p>
          <a:p>
            <a:pPr lvl="1"/>
            <a:r>
              <a:rPr lang="pt-BR" sz="2000" dirty="0" err="1"/>
              <a:t>Template</a:t>
            </a:r>
            <a:r>
              <a:rPr lang="pt-BR" sz="2000" dirty="0"/>
              <a:t>: Visualização de dados, arquivos HTML.</a:t>
            </a:r>
          </a:p>
          <a:p>
            <a:pPr marL="457200" lvl="1" indent="0">
              <a:buNone/>
            </a:pPr>
            <a:endParaRPr lang="pt-BR" sz="2000" dirty="0"/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CA94D5-61BD-DFCD-AF0C-0B52510D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-12292"/>
            <a:ext cx="4099560" cy="669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7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08BF5-4768-7EF7-691C-176FF8D8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64" y="386090"/>
            <a:ext cx="10582275" cy="980132"/>
          </a:xfrm>
        </p:spPr>
        <p:txBody>
          <a:bodyPr/>
          <a:lstStyle/>
          <a:p>
            <a:pPr algn="ctr"/>
            <a:r>
              <a:rPr lang="pt-BR" dirty="0"/>
              <a:t>Configuração inicial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6B8BED-C740-CE5A-DD15-7C565F63F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101" y="1559859"/>
            <a:ext cx="9888238" cy="4808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600" dirty="0"/>
              <a:t>Abrindo Projeto:</a:t>
            </a:r>
            <a:endParaRPr lang="pt-BR" sz="2200" dirty="0"/>
          </a:p>
          <a:p>
            <a:pPr lvl="1">
              <a:lnSpc>
                <a:spcPct val="150000"/>
              </a:lnSpc>
            </a:pPr>
            <a:r>
              <a:rPr lang="pt-BR" sz="2000" dirty="0"/>
              <a:t>Abra o Prompt de Comando;</a:t>
            </a:r>
          </a:p>
          <a:p>
            <a:pPr lvl="1">
              <a:lnSpc>
                <a:spcPct val="150000"/>
              </a:lnSpc>
            </a:pPr>
            <a:r>
              <a:rPr lang="pt-BR" sz="2000" dirty="0"/>
              <a:t>Verifique se possui o </a:t>
            </a:r>
            <a:r>
              <a:rPr lang="pt-BR" sz="2000" dirty="0" err="1"/>
              <a:t>python</a:t>
            </a:r>
            <a:r>
              <a:rPr lang="pt-BR" sz="2000" dirty="0"/>
              <a:t> instalado, digite:  </a:t>
            </a:r>
            <a:r>
              <a:rPr lang="pt-BR" sz="2000" dirty="0" err="1">
                <a:latin typeface="Consolas" panose="020B0609020204030204" pitchFamily="49" charset="0"/>
              </a:rPr>
              <a:t>python</a:t>
            </a:r>
            <a:r>
              <a:rPr lang="pt-BR" sz="2000" dirty="0">
                <a:latin typeface="Consolas" panose="020B0609020204030204" pitchFamily="49" charset="0"/>
              </a:rPr>
              <a:t> --</a:t>
            </a:r>
            <a:r>
              <a:rPr lang="pt-BR" sz="2000" dirty="0" err="1">
                <a:latin typeface="Consolas" panose="020B0609020204030204" pitchFamily="49" charset="0"/>
              </a:rPr>
              <a:t>version</a:t>
            </a:r>
            <a:endParaRPr lang="pt-BR" sz="2000" dirty="0"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pt-BR" sz="2000" dirty="0"/>
              <a:t>Navegue até o diretório do projeto: 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/>
              <a:t> </a:t>
            </a:r>
            <a:r>
              <a:rPr lang="pt-BR" sz="2000" dirty="0" err="1">
                <a:latin typeface="Consolas" panose="020B0609020204030204" pitchFamily="49" charset="0"/>
              </a:rPr>
              <a:t>dir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/>
              <a:t>(mostra arquivos no diretório atual)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 err="1">
                <a:latin typeface="Consolas" panose="020B0609020204030204" pitchFamily="49" charset="0"/>
              </a:rPr>
              <a:t>cd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i="1" dirty="0">
                <a:latin typeface="Consolas" panose="020B0609020204030204" pitchFamily="49" charset="0"/>
              </a:rPr>
              <a:t>&lt;</a:t>
            </a:r>
            <a:r>
              <a:rPr lang="pt-BR" sz="2000" i="1" dirty="0" err="1">
                <a:latin typeface="Consolas" panose="020B0609020204030204" pitchFamily="49" charset="0"/>
              </a:rPr>
              <a:t>nomeDaPasta</a:t>
            </a:r>
            <a:r>
              <a:rPr lang="pt-BR" sz="2000" i="1" dirty="0">
                <a:latin typeface="Consolas" panose="020B0609020204030204" pitchFamily="49" charset="0"/>
              </a:rPr>
              <a:t>&gt; </a:t>
            </a:r>
            <a:r>
              <a:rPr lang="pt-BR" sz="2000" dirty="0"/>
              <a:t>(entra no diretório especificado)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Consolas" panose="020B0609020204030204" pitchFamily="49" charset="0"/>
              </a:rPr>
              <a:t>cd.. </a:t>
            </a:r>
            <a:r>
              <a:rPr lang="pt-BR" sz="2000" dirty="0"/>
              <a:t>(retorna do para o diretório anterior)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 err="1">
                <a:latin typeface="Consolas" panose="020B0609020204030204" pitchFamily="49" charset="0"/>
              </a:rPr>
              <a:t>md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i="1" dirty="0">
                <a:latin typeface="Consolas" panose="020B0609020204030204" pitchFamily="49" charset="0"/>
              </a:rPr>
              <a:t>&lt;</a:t>
            </a:r>
            <a:r>
              <a:rPr lang="pt-BR" sz="2000" i="1" dirty="0" err="1">
                <a:latin typeface="Consolas" panose="020B0609020204030204" pitchFamily="49" charset="0"/>
              </a:rPr>
              <a:t>nomeDaPasta</a:t>
            </a:r>
            <a:r>
              <a:rPr lang="pt-BR" sz="2000" i="1" dirty="0">
                <a:latin typeface="Consolas" panose="020B0609020204030204" pitchFamily="49" charset="0"/>
              </a:rPr>
              <a:t>&gt; </a:t>
            </a:r>
            <a:r>
              <a:rPr lang="pt-BR" sz="2000" dirty="0"/>
              <a:t>(cria novo diretório/pasta)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pt-B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09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25207-558C-51BD-AEF5-6839AF87D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08" y="106942"/>
            <a:ext cx="5257801" cy="440470"/>
          </a:xfrm>
        </p:spPr>
        <p:txBody>
          <a:bodyPr>
            <a:normAutofit fontScale="90000"/>
          </a:bodyPr>
          <a:lstStyle/>
          <a:p>
            <a:r>
              <a:rPr lang="pt-BR" sz="2400" dirty="0"/>
              <a:t>Configuração inicial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0F13E4-8BBD-DCC1-78FE-FC3EFD1A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673" y="547412"/>
            <a:ext cx="10473801" cy="5504993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pt-BR" sz="2600" dirty="0"/>
              <a:t>Configurando ambiente de trabalho:</a:t>
            </a:r>
          </a:p>
          <a:p>
            <a:pPr lvl="1">
              <a:lnSpc>
                <a:spcPct val="150000"/>
              </a:lnSpc>
            </a:pPr>
            <a:r>
              <a:rPr lang="pt-BR" sz="2000" dirty="0"/>
              <a:t>(OPCIONAL) Criar ambiente Virtual VENV</a:t>
            </a:r>
          </a:p>
          <a:p>
            <a:pPr lvl="1">
              <a:lnSpc>
                <a:spcPct val="150000"/>
              </a:lnSpc>
            </a:pPr>
            <a:r>
              <a:rPr lang="pt-BR" sz="2000" dirty="0"/>
              <a:t>Criar VENV, digite: </a:t>
            </a:r>
            <a:r>
              <a:rPr lang="pt-BR" sz="2000" dirty="0" err="1">
                <a:latin typeface="Consolas" panose="020B0609020204030204" pitchFamily="49" charset="0"/>
              </a:rPr>
              <a:t>python</a:t>
            </a:r>
            <a:r>
              <a:rPr lang="pt-BR" sz="2000" dirty="0">
                <a:latin typeface="Consolas" panose="020B0609020204030204" pitchFamily="49" charset="0"/>
              </a:rPr>
              <a:t> –m </a:t>
            </a:r>
            <a:r>
              <a:rPr lang="pt-BR" sz="2000" dirty="0" err="1">
                <a:latin typeface="Consolas" panose="020B0609020204030204" pitchFamily="49" charset="0"/>
              </a:rPr>
              <a:t>venv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i="1" dirty="0">
                <a:latin typeface="Consolas" panose="020B0609020204030204" pitchFamily="49" charset="0"/>
              </a:rPr>
              <a:t>&lt;</a:t>
            </a:r>
            <a:r>
              <a:rPr lang="pt-BR" sz="2000" i="1" dirty="0" err="1">
                <a:latin typeface="Consolas" panose="020B0609020204030204" pitchFamily="49" charset="0"/>
              </a:rPr>
              <a:t>nomeDaVenv</a:t>
            </a:r>
            <a:r>
              <a:rPr lang="pt-BR" sz="2000" i="1" dirty="0"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pt-BR" sz="2000" dirty="0"/>
              <a:t>Ativar VENV, digite: </a:t>
            </a:r>
            <a:r>
              <a:rPr lang="pt-BR" sz="2000" i="1" dirty="0">
                <a:latin typeface="Consolas" panose="020B0609020204030204" pitchFamily="49" charset="0"/>
              </a:rPr>
              <a:t>&lt;</a:t>
            </a:r>
            <a:r>
              <a:rPr lang="pt-BR" sz="2000" i="1" dirty="0" err="1">
                <a:latin typeface="Consolas" panose="020B0609020204030204" pitchFamily="49" charset="0"/>
              </a:rPr>
              <a:t>nomeDaVenv</a:t>
            </a:r>
            <a:r>
              <a:rPr lang="pt-BR" sz="2000" i="1" dirty="0">
                <a:latin typeface="Consolas" panose="020B0609020204030204" pitchFamily="49" charset="0"/>
              </a:rPr>
              <a:t>&gt;</a:t>
            </a:r>
            <a:r>
              <a:rPr lang="pt-BR" sz="2000" dirty="0">
                <a:latin typeface="Consolas" panose="020B0609020204030204" pitchFamily="49" charset="0"/>
              </a:rPr>
              <a:t>\Scripts\</a:t>
            </a:r>
            <a:r>
              <a:rPr lang="pt-BR" sz="2000" dirty="0" err="1">
                <a:latin typeface="Consolas" panose="020B0609020204030204" pitchFamily="49" charset="0"/>
              </a:rPr>
              <a:t>activate</a:t>
            </a:r>
            <a:endParaRPr lang="pt-BR" sz="2000" dirty="0"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pt-BR" sz="2000" dirty="0"/>
              <a:t>(IMPORTANTE) Quanto ativar a VENV, lembre de digitar a barra inversa</a:t>
            </a:r>
          </a:p>
          <a:p>
            <a:pPr lvl="1">
              <a:lnSpc>
                <a:spcPct val="150000"/>
              </a:lnSpc>
            </a:pPr>
            <a:endParaRPr lang="pt-BR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pt-BR" sz="2400" dirty="0"/>
              <a:t>Instalar o Django:</a:t>
            </a:r>
          </a:p>
          <a:p>
            <a:pPr lvl="1">
              <a:lnSpc>
                <a:spcPct val="150000"/>
              </a:lnSpc>
            </a:pPr>
            <a:r>
              <a:rPr lang="pt-BR" sz="2000" dirty="0"/>
              <a:t>Digite: </a:t>
            </a:r>
            <a:r>
              <a:rPr lang="pt-BR" sz="2000" dirty="0" err="1">
                <a:latin typeface="Consolas" panose="020B0609020204030204" pitchFamily="49" charset="0"/>
              </a:rPr>
              <a:t>pip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install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django</a:t>
            </a:r>
            <a:endParaRPr lang="pt-BR" sz="2000" dirty="0"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pt-BR" sz="2000" dirty="0"/>
              <a:t>Verificar instalação: </a:t>
            </a:r>
            <a:r>
              <a:rPr lang="pt-BR" sz="2000" dirty="0" err="1">
                <a:latin typeface="Consolas" panose="020B0609020204030204" pitchFamily="49" charset="0"/>
              </a:rPr>
              <a:t>python</a:t>
            </a:r>
            <a:r>
              <a:rPr lang="pt-BR" sz="2000" dirty="0">
                <a:latin typeface="Consolas" panose="020B0609020204030204" pitchFamily="49" charset="0"/>
              </a:rPr>
              <a:t> -&gt;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django</a:t>
            </a:r>
            <a:r>
              <a:rPr lang="pt-BR" sz="2000" dirty="0">
                <a:latin typeface="Consolas" panose="020B0609020204030204" pitchFamily="49" charset="0"/>
              </a:rPr>
              <a:t> -&gt; </a:t>
            </a:r>
            <a:r>
              <a:rPr lang="pt-BR" sz="2000" dirty="0" err="1">
                <a:latin typeface="Consolas" panose="020B0609020204030204" pitchFamily="49" charset="0"/>
              </a:rPr>
              <a:t>Django.VERSION</a:t>
            </a:r>
            <a:r>
              <a:rPr lang="pt-BR" sz="2000" dirty="0">
                <a:latin typeface="Consolas" panose="020B0609020204030204" pitchFamily="49" charset="0"/>
              </a:rPr>
              <a:t> -&gt; </a:t>
            </a:r>
            <a:r>
              <a:rPr lang="pt-BR" sz="2000" dirty="0" err="1">
                <a:latin typeface="Consolas" panose="020B0609020204030204" pitchFamily="49" charset="0"/>
              </a:rPr>
              <a:t>exit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42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731F98-5A2F-7EA2-A9DF-F1F1A703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009" y="1215614"/>
            <a:ext cx="10000465" cy="48367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600" dirty="0"/>
          </a:p>
          <a:p>
            <a:pPr marL="0" indent="0">
              <a:buNone/>
            </a:pPr>
            <a:r>
              <a:rPr lang="pt-BR" sz="2600" dirty="0"/>
              <a:t>Iniciando projeto: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Para criar o projeto, digite: </a:t>
            </a:r>
            <a:r>
              <a:rPr lang="pt-BR" sz="2000" dirty="0" err="1">
                <a:latin typeface="Consolas" panose="020B0609020204030204" pitchFamily="49" charset="0"/>
              </a:rPr>
              <a:t>django</a:t>
            </a:r>
            <a:r>
              <a:rPr lang="pt-BR" sz="2000" dirty="0">
                <a:latin typeface="Consolas" panose="020B0609020204030204" pitchFamily="49" charset="0"/>
              </a:rPr>
              <a:t>-admin </a:t>
            </a:r>
            <a:r>
              <a:rPr lang="pt-BR" sz="2000" dirty="0" err="1">
                <a:latin typeface="Consolas" panose="020B0609020204030204" pitchFamily="49" charset="0"/>
              </a:rPr>
              <a:t>startproject</a:t>
            </a:r>
            <a:r>
              <a:rPr lang="pt-BR" sz="2000" dirty="0">
                <a:latin typeface="Consolas" panose="020B0609020204030204" pitchFamily="49" charset="0"/>
              </a:rPr>
              <a:t> &lt;</a:t>
            </a:r>
            <a:r>
              <a:rPr lang="pt-BR" sz="2000" dirty="0" err="1">
                <a:latin typeface="Consolas" panose="020B0609020204030204" pitchFamily="49" charset="0"/>
              </a:rPr>
              <a:t>nomeDoProjeto</a:t>
            </a:r>
            <a:r>
              <a:rPr lang="pt-BR" sz="2000" dirty="0">
                <a:latin typeface="Consolas" panose="020B0609020204030204" pitchFamily="49" charset="0"/>
              </a:rPr>
              <a:t>&gt; 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Em seguida criaremos a app, digite: </a:t>
            </a:r>
            <a:r>
              <a:rPr lang="pt-BR" sz="2000" dirty="0" err="1">
                <a:latin typeface="Consolas" panose="020B0609020204030204" pitchFamily="49" charset="0"/>
              </a:rPr>
              <a:t>python</a:t>
            </a:r>
            <a:r>
              <a:rPr lang="pt-BR" sz="2000" dirty="0">
                <a:latin typeface="Consolas" panose="020B0609020204030204" pitchFamily="49" charset="0"/>
              </a:rPr>
              <a:t> manage.py </a:t>
            </a:r>
            <a:r>
              <a:rPr lang="pt-BR" sz="2000" dirty="0" err="1">
                <a:latin typeface="Consolas" panose="020B0609020204030204" pitchFamily="49" charset="0"/>
              </a:rPr>
              <a:t>startapp</a:t>
            </a:r>
            <a:r>
              <a:rPr lang="pt-BR" sz="2000" dirty="0">
                <a:latin typeface="Consolas" panose="020B0609020204030204" pitchFamily="49" charset="0"/>
              </a:rPr>
              <a:t> &lt;</a:t>
            </a:r>
            <a:r>
              <a:rPr lang="pt-BR" sz="2000" dirty="0" err="1">
                <a:latin typeface="Consolas" panose="020B0609020204030204" pitchFamily="49" charset="0"/>
              </a:rPr>
              <a:t>nomeApp</a:t>
            </a:r>
            <a:r>
              <a:rPr lang="pt-BR" sz="2000" dirty="0"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Hora de testar, digite: </a:t>
            </a:r>
            <a:r>
              <a:rPr lang="pt-BR" sz="2000" dirty="0" err="1">
                <a:latin typeface="Consolas" panose="020B0609020204030204" pitchFamily="49" charset="0"/>
              </a:rPr>
              <a:t>python</a:t>
            </a:r>
            <a:r>
              <a:rPr lang="pt-BR" sz="2000" dirty="0">
                <a:latin typeface="Consolas" panose="020B0609020204030204" pitchFamily="49" charset="0"/>
              </a:rPr>
              <a:t> manage.py </a:t>
            </a:r>
            <a:r>
              <a:rPr lang="pt-BR" sz="2000" dirty="0" err="1">
                <a:latin typeface="Consolas" panose="020B0609020204030204" pitchFamily="49" charset="0"/>
              </a:rPr>
              <a:t>runserver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sz="2600" dirty="0"/>
              <a:t>A partir de agora seguiremos com a IDE </a:t>
            </a:r>
            <a:r>
              <a:rPr lang="pt-BR" sz="2600" dirty="0" err="1"/>
              <a:t>PyCharm</a:t>
            </a:r>
            <a:endParaRPr lang="pt-BR" sz="2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C2DB2E2-10E5-43C2-7B43-7B0CA3843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80" y="182244"/>
            <a:ext cx="6229575" cy="1151703"/>
          </a:xfrm>
        </p:spPr>
        <p:txBody>
          <a:bodyPr>
            <a:normAutofit/>
          </a:bodyPr>
          <a:lstStyle/>
          <a:p>
            <a:r>
              <a:rPr lang="pt-BR" sz="2800" dirty="0"/>
              <a:t>Configuração inicial do projeto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8FBD405A-A788-6B7F-B139-7D9CDF25C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878" y="3827646"/>
            <a:ext cx="1904104" cy="190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03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9BFA9-95B6-1D51-9233-E745D57D6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Project e </a:t>
            </a:r>
            <a:r>
              <a:rPr lang="pt-BR" dirty="0" err="1"/>
              <a:t>App’s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C97D0B-5A9B-4120-087C-8FDA284DB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Um projeto pode ter várias </a:t>
            </a:r>
            <a:r>
              <a:rPr lang="pt-BR" sz="2400" dirty="0" err="1"/>
              <a:t>app’s</a:t>
            </a:r>
            <a:r>
              <a:rPr lang="pt-BR" sz="2400" dirty="0"/>
              <a:t>;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Uma app é um módulo do projeto;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Um projeto </a:t>
            </a:r>
            <a:r>
              <a:rPr lang="pt-BR" sz="2400" dirty="0" err="1"/>
              <a:t>django</a:t>
            </a:r>
            <a:r>
              <a:rPr lang="pt-BR" sz="2400" dirty="0"/>
              <a:t> é um conjunto de apps trabalhando entre si.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8E1CBF-F32A-20F3-FB9C-64FE698BB67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/>
          <a:lstStyle/>
          <a:p>
            <a:r>
              <a:rPr lang="pt-BR" dirty="0"/>
              <a:t>Projetos e </a:t>
            </a:r>
            <a:r>
              <a:rPr lang="pt-BR" dirty="0" err="1"/>
              <a:t>App’s</a:t>
            </a:r>
            <a:r>
              <a:rPr lang="pt-BR" dirty="0"/>
              <a:t> não são a mesma coisa</a:t>
            </a:r>
          </a:p>
        </p:txBody>
      </p:sp>
    </p:spTree>
    <p:extLst>
      <p:ext uri="{BB962C8B-B14F-4D97-AF65-F5344CB8AC3E}">
        <p14:creationId xmlns:p14="http://schemas.microsoft.com/office/powerpoint/2010/main" val="206832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9F72D-65B2-1AD0-A5FD-FB771428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Estrutura de Diretórios</a:t>
            </a:r>
            <a:endParaRPr lang="pt-BR" dirty="0"/>
          </a:p>
        </p:txBody>
      </p:sp>
      <p:pic>
        <p:nvPicPr>
          <p:cNvPr id="3076" name="Picture 4" descr="Django Community | Django">
            <a:extLst>
              <a:ext uri="{FF2B5EF4-FFF2-40B4-BE49-F238E27FC236}">
                <a16:creationId xmlns:a16="http://schemas.microsoft.com/office/drawing/2014/main" id="{E90ECCA2-1158-BE22-8248-047769DF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65" y="473557"/>
            <a:ext cx="4414221" cy="153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6AFBE99A-C7D5-0F41-6086-5EF8B08A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522" y="2377441"/>
            <a:ext cx="2293037" cy="355435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Project:</a:t>
            </a:r>
          </a:p>
          <a:p>
            <a:r>
              <a:rPr lang="pt-BR" dirty="0"/>
              <a:t>__</a:t>
            </a:r>
            <a:r>
              <a:rPr lang="pt-BR" dirty="0" err="1"/>
              <a:t>init</a:t>
            </a:r>
            <a:r>
              <a:rPr lang="pt-BR" dirty="0"/>
              <a:t>__</a:t>
            </a:r>
          </a:p>
          <a:p>
            <a:r>
              <a:rPr lang="pt-BR" dirty="0"/>
              <a:t>settings</a:t>
            </a:r>
          </a:p>
          <a:p>
            <a:r>
              <a:rPr lang="pt-BR" dirty="0" err="1"/>
              <a:t>urls</a:t>
            </a:r>
            <a:endParaRPr lang="pt-BR" dirty="0"/>
          </a:p>
          <a:p>
            <a:r>
              <a:rPr lang="pt-BR" dirty="0" err="1"/>
              <a:t>asgi</a:t>
            </a:r>
            <a:endParaRPr lang="pt-BR" dirty="0"/>
          </a:p>
          <a:p>
            <a:r>
              <a:rPr lang="pt-BR" dirty="0" err="1"/>
              <a:t>wsgi</a:t>
            </a:r>
            <a:endParaRPr lang="pt-BR" dirty="0"/>
          </a:p>
        </p:txBody>
      </p:sp>
      <p:sp>
        <p:nvSpPr>
          <p:cNvPr id="17" name="Espaço Reservado para Conteúdo 6">
            <a:extLst>
              <a:ext uri="{FF2B5EF4-FFF2-40B4-BE49-F238E27FC236}">
                <a16:creationId xmlns:a16="http://schemas.microsoft.com/office/drawing/2014/main" id="{9D9BCCB0-1BAC-B0DA-CD94-8CFE104F7F49}"/>
              </a:ext>
            </a:extLst>
          </p:cNvPr>
          <p:cNvSpPr txBox="1">
            <a:spLocks/>
          </p:cNvSpPr>
          <p:nvPr/>
        </p:nvSpPr>
        <p:spPr>
          <a:xfrm>
            <a:off x="4867068" y="2388200"/>
            <a:ext cx="2551355" cy="35543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App:</a:t>
            </a:r>
          </a:p>
          <a:p>
            <a:r>
              <a:rPr lang="pt-BR" dirty="0" err="1"/>
              <a:t>Migrations</a:t>
            </a:r>
            <a:endParaRPr lang="pt-BR" dirty="0"/>
          </a:p>
          <a:p>
            <a:r>
              <a:rPr lang="pt-BR" dirty="0" err="1">
                <a:solidFill>
                  <a:srgbClr val="FF0000"/>
                </a:solidFill>
              </a:rPr>
              <a:t>Templates</a:t>
            </a:r>
            <a:endParaRPr lang="pt-BR" dirty="0">
              <a:solidFill>
                <a:srgbClr val="FF0000"/>
              </a:solidFill>
            </a:endParaRPr>
          </a:p>
          <a:p>
            <a:r>
              <a:rPr lang="pt-BR" dirty="0"/>
              <a:t>__</a:t>
            </a:r>
            <a:r>
              <a:rPr lang="pt-BR" dirty="0" err="1"/>
              <a:t>init</a:t>
            </a:r>
            <a:r>
              <a:rPr lang="pt-BR" dirty="0"/>
              <a:t>__</a:t>
            </a:r>
          </a:p>
          <a:p>
            <a:r>
              <a:rPr lang="pt-BR" dirty="0"/>
              <a:t>Admin</a:t>
            </a:r>
          </a:p>
          <a:p>
            <a:r>
              <a:rPr lang="pt-BR" dirty="0"/>
              <a:t>Apps</a:t>
            </a:r>
          </a:p>
          <a:p>
            <a:r>
              <a:rPr lang="pt-BR" dirty="0" err="1">
                <a:solidFill>
                  <a:srgbClr val="FF0000"/>
                </a:solidFill>
              </a:rPr>
              <a:t>Form</a:t>
            </a:r>
            <a:endParaRPr lang="pt-BR" dirty="0">
              <a:solidFill>
                <a:srgbClr val="FF0000"/>
              </a:solidFill>
            </a:endParaRPr>
          </a:p>
          <a:p>
            <a:r>
              <a:rPr lang="pt-BR" dirty="0"/>
              <a:t>Models</a:t>
            </a:r>
          </a:p>
          <a:p>
            <a:r>
              <a:rPr lang="pt-BR" dirty="0" err="1"/>
              <a:t>Tests</a:t>
            </a:r>
            <a:endParaRPr lang="pt-BR" dirty="0"/>
          </a:p>
          <a:p>
            <a:r>
              <a:rPr lang="pt-BR" dirty="0" err="1"/>
              <a:t>Views</a:t>
            </a:r>
            <a:endParaRPr lang="pt-BR" dirty="0"/>
          </a:p>
        </p:txBody>
      </p:sp>
      <p:sp>
        <p:nvSpPr>
          <p:cNvPr id="18" name="Espaço Reservado para Conteúdo 6">
            <a:extLst>
              <a:ext uri="{FF2B5EF4-FFF2-40B4-BE49-F238E27FC236}">
                <a16:creationId xmlns:a16="http://schemas.microsoft.com/office/drawing/2014/main" id="{812E8C73-5FC9-B86B-7C48-A1359EADCAD1}"/>
              </a:ext>
            </a:extLst>
          </p:cNvPr>
          <p:cNvSpPr txBox="1">
            <a:spLocks/>
          </p:cNvSpPr>
          <p:nvPr/>
        </p:nvSpPr>
        <p:spPr>
          <a:xfrm>
            <a:off x="7702498" y="3000882"/>
            <a:ext cx="2293037" cy="2941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Manage.py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err="1">
                <a:solidFill>
                  <a:srgbClr val="FF0000"/>
                </a:solidFill>
              </a:rPr>
              <a:t>Static</a:t>
            </a:r>
            <a:r>
              <a:rPr lang="pt-BR" dirty="0">
                <a:solidFill>
                  <a:srgbClr val="FF0000"/>
                </a:solidFill>
              </a:rPr>
              <a:t>:</a:t>
            </a:r>
          </a:p>
          <a:p>
            <a:r>
              <a:rPr lang="pt-BR" sz="2000" dirty="0"/>
              <a:t>CSS - JS</a:t>
            </a:r>
          </a:p>
        </p:txBody>
      </p:sp>
    </p:spTree>
    <p:extLst>
      <p:ext uri="{BB962C8B-B14F-4D97-AF65-F5344CB8AC3E}">
        <p14:creationId xmlns:p14="http://schemas.microsoft.com/office/powerpoint/2010/main" val="2446919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4783cc7-6ce8-47e4-8cdf-68f172413674" xsi:nil="true"/>
    <lcf76f155ced4ddcb4097134ff3c332f xmlns="495ba369-1830-42f6-b2f4-dbdb83a48bce">
      <Terms xmlns="http://schemas.microsoft.com/office/infopath/2007/PartnerControls"/>
    </lcf76f155ced4ddcb4097134ff3c332f>
    <SharedWithUsers xmlns="84783cc7-6ce8-47e4-8cdf-68f172413674">
      <UserInfo>
        <DisplayName>Marcos Paulo Carvalho De Oliveira</DisplayName>
        <AccountId>9264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0B524FCEB0D1346A0290AD87799165B" ma:contentTypeVersion="13" ma:contentTypeDescription="Crie um novo documento." ma:contentTypeScope="" ma:versionID="acac820f12ef6ae6a5329d1f685fb030">
  <xsd:schema xmlns:xsd="http://www.w3.org/2001/XMLSchema" xmlns:xs="http://www.w3.org/2001/XMLSchema" xmlns:p="http://schemas.microsoft.com/office/2006/metadata/properties" xmlns:ns2="84783cc7-6ce8-47e4-8cdf-68f172413674" xmlns:ns3="495ba369-1830-42f6-b2f4-dbdb83a48bce" targetNamespace="http://schemas.microsoft.com/office/2006/metadata/properties" ma:root="true" ma:fieldsID="d8a43ea77dde355ab5013a976d256aac" ns2:_="" ns3:_="">
    <xsd:import namespace="84783cc7-6ce8-47e4-8cdf-68f172413674"/>
    <xsd:import namespace="495ba369-1830-42f6-b2f4-dbdb83a48b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83cc7-6ce8-47e4-8cdf-68f17241367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489055b-b1cb-4899-afc0-923f621fc638}" ma:internalName="TaxCatchAll" ma:showField="CatchAllData" ma:web="84783cc7-6ce8-47e4-8cdf-68f17241367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5ba369-1830-42f6-b2f4-dbdb83a48b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c5015858-ddab-4170-9890-8ebe3d94b4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5A2D76-B89D-43D9-81CC-F73DB603259F}">
  <ds:schemaRefs>
    <ds:schemaRef ds:uri="http://schemas.microsoft.com/office/2006/metadata/properties"/>
    <ds:schemaRef ds:uri="http://schemas.microsoft.com/office/infopath/2007/PartnerControls"/>
    <ds:schemaRef ds:uri="84783cc7-6ce8-47e4-8cdf-68f172413674"/>
    <ds:schemaRef ds:uri="495ba369-1830-42f6-b2f4-dbdb83a48bce"/>
  </ds:schemaRefs>
</ds:datastoreItem>
</file>

<file path=customXml/itemProps2.xml><?xml version="1.0" encoding="utf-8"?>
<ds:datastoreItem xmlns:ds="http://schemas.openxmlformats.org/officeDocument/2006/customXml" ds:itemID="{954C6406-39F0-4F36-B3D7-F12E598C19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2147D0-05A9-4751-BFA1-4CA9EDCEC8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83cc7-6ce8-47e4-8cdf-68f172413674"/>
    <ds:schemaRef ds:uri="495ba369-1830-42f6-b2f4-dbdb83a48b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10469</TotalTime>
  <Words>883</Words>
  <Application>Microsoft Office PowerPoint</Application>
  <PresentationFormat>Widescreen</PresentationFormat>
  <Paragraphs>175</Paragraphs>
  <Slides>20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9" baseType="lpstr">
      <vt:lpstr>Calibri Light</vt:lpstr>
      <vt:lpstr>Palatino Linotype</vt:lpstr>
      <vt:lpstr>Courier New</vt:lpstr>
      <vt:lpstr>Branding Black</vt:lpstr>
      <vt:lpstr>Consolas</vt:lpstr>
      <vt:lpstr>Branding BlackItalic</vt:lpstr>
      <vt:lpstr>Arial</vt:lpstr>
      <vt:lpstr>Calibri</vt:lpstr>
      <vt:lpstr>Tema do Office</vt:lpstr>
      <vt:lpstr>Apresentação do PowerPoint</vt:lpstr>
      <vt:lpstr>framework</vt:lpstr>
      <vt:lpstr>Sobre o django</vt:lpstr>
      <vt:lpstr>Como funciona o django</vt:lpstr>
      <vt:lpstr>Configuração inicial do projeto</vt:lpstr>
      <vt:lpstr>Configuração inicial do projeto</vt:lpstr>
      <vt:lpstr>Configuração inicial do projeto</vt:lpstr>
      <vt:lpstr>Project e App’s</vt:lpstr>
      <vt:lpstr>Estrutura de Diretórios</vt:lpstr>
      <vt:lpstr>Banco de dados:  ORM</vt:lpstr>
      <vt:lpstr>Definindo Models</vt:lpstr>
      <vt:lpstr>Migrações de banco de dados em django</vt:lpstr>
      <vt:lpstr>Views: Baseadas em Classes (CBVs) Baseadas em funções (fbvs)</vt:lpstr>
      <vt:lpstr>Apresentação do PowerPoint</vt:lpstr>
      <vt:lpstr>templates</vt:lpstr>
      <vt:lpstr>Aplicando arquivos estáticos css</vt:lpstr>
      <vt:lpstr>Configuração de urls function based views</vt:lpstr>
      <vt:lpstr>Django admin</vt:lpstr>
      <vt:lpstr>Graficos com plotly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Fernanda Calomeno</dc:creator>
  <cp:lastModifiedBy>Cristyan Rocha</cp:lastModifiedBy>
  <cp:revision>222</cp:revision>
  <dcterms:created xsi:type="dcterms:W3CDTF">2022-03-17T13:16:59Z</dcterms:created>
  <dcterms:modified xsi:type="dcterms:W3CDTF">2024-07-31T20:27:57Z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0x01010020B524FCEB0D1346A0290AD87799165B</vt:lpwstr>
  </property>
  <property fmtid="{D5CDD505-2E9C-101B-9397-08002B2CF9AE}" pid="3" name="MediaServiceImageTags">
    <vt:lpwstr/>
  </property>
</Properties>
</file>